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E5B5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78" d="100"/>
          <a:sy n="78" d="100"/>
        </p:scale>
        <p:origin x="878"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2ED3D1-827E-1B91-C88A-3AC00BF4BE7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AB3CAC4-6F7C-9BE5-FC1B-B4B1482BBFC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D5F351D-C3DC-68B8-FC54-9A40858787ED}"/>
              </a:ext>
            </a:extLst>
          </p:cNvPr>
          <p:cNvSpPr>
            <a:spLocks noGrp="1"/>
          </p:cNvSpPr>
          <p:nvPr>
            <p:ph type="dt" sz="half" idx="10"/>
          </p:nvPr>
        </p:nvSpPr>
        <p:spPr/>
        <p:txBody>
          <a:bodyPr/>
          <a:lstStyle/>
          <a:p>
            <a:fld id="{DB4E56B6-564A-405C-BD3E-6BC8FB106A12}" type="datetimeFigureOut">
              <a:rPr lang="en-US" smtClean="0"/>
              <a:t>5/14/2024</a:t>
            </a:fld>
            <a:endParaRPr lang="en-US"/>
          </a:p>
        </p:txBody>
      </p:sp>
      <p:sp>
        <p:nvSpPr>
          <p:cNvPr id="5" name="Footer Placeholder 4">
            <a:extLst>
              <a:ext uri="{FF2B5EF4-FFF2-40B4-BE49-F238E27FC236}">
                <a16:creationId xmlns:a16="http://schemas.microsoft.com/office/drawing/2014/main" id="{49B7B954-FA21-8621-CFC9-481973934AC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7F40E32-3B6A-C89A-828E-68AC84B28558}"/>
              </a:ext>
            </a:extLst>
          </p:cNvPr>
          <p:cNvSpPr>
            <a:spLocks noGrp="1"/>
          </p:cNvSpPr>
          <p:nvPr>
            <p:ph type="sldNum" sz="quarter" idx="12"/>
          </p:nvPr>
        </p:nvSpPr>
        <p:spPr/>
        <p:txBody>
          <a:bodyPr/>
          <a:lstStyle/>
          <a:p>
            <a:fld id="{C0E56BC3-BC42-49E9-AE33-0342DAB1DAFF}" type="slidenum">
              <a:rPr lang="en-US" smtClean="0"/>
              <a:t>‹#›</a:t>
            </a:fld>
            <a:endParaRPr lang="en-US"/>
          </a:p>
        </p:txBody>
      </p:sp>
    </p:spTree>
    <p:extLst>
      <p:ext uri="{BB962C8B-B14F-4D97-AF65-F5344CB8AC3E}">
        <p14:creationId xmlns:p14="http://schemas.microsoft.com/office/powerpoint/2010/main" val="33401379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CAEFC0-F023-F880-2474-C61F9B54124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AD82BA9-98B4-1EDF-DEA9-90E66B97F74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653B003-27AC-D475-4A67-F6697E5372FD}"/>
              </a:ext>
            </a:extLst>
          </p:cNvPr>
          <p:cNvSpPr>
            <a:spLocks noGrp="1"/>
          </p:cNvSpPr>
          <p:nvPr>
            <p:ph type="dt" sz="half" idx="10"/>
          </p:nvPr>
        </p:nvSpPr>
        <p:spPr/>
        <p:txBody>
          <a:bodyPr/>
          <a:lstStyle/>
          <a:p>
            <a:fld id="{DB4E56B6-564A-405C-BD3E-6BC8FB106A12}" type="datetimeFigureOut">
              <a:rPr lang="en-US" smtClean="0"/>
              <a:t>5/14/2024</a:t>
            </a:fld>
            <a:endParaRPr lang="en-US"/>
          </a:p>
        </p:txBody>
      </p:sp>
      <p:sp>
        <p:nvSpPr>
          <p:cNvPr id="5" name="Footer Placeholder 4">
            <a:extLst>
              <a:ext uri="{FF2B5EF4-FFF2-40B4-BE49-F238E27FC236}">
                <a16:creationId xmlns:a16="http://schemas.microsoft.com/office/drawing/2014/main" id="{3A7E840A-FD8F-4288-1ABF-FDD789A12D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8587901-FA6B-56C8-53DD-2DD2B261A4AF}"/>
              </a:ext>
            </a:extLst>
          </p:cNvPr>
          <p:cNvSpPr>
            <a:spLocks noGrp="1"/>
          </p:cNvSpPr>
          <p:nvPr>
            <p:ph type="sldNum" sz="quarter" idx="12"/>
          </p:nvPr>
        </p:nvSpPr>
        <p:spPr/>
        <p:txBody>
          <a:bodyPr/>
          <a:lstStyle/>
          <a:p>
            <a:fld id="{C0E56BC3-BC42-49E9-AE33-0342DAB1DAFF}" type="slidenum">
              <a:rPr lang="en-US" smtClean="0"/>
              <a:t>‹#›</a:t>
            </a:fld>
            <a:endParaRPr lang="en-US"/>
          </a:p>
        </p:txBody>
      </p:sp>
    </p:spTree>
    <p:extLst>
      <p:ext uri="{BB962C8B-B14F-4D97-AF65-F5344CB8AC3E}">
        <p14:creationId xmlns:p14="http://schemas.microsoft.com/office/powerpoint/2010/main" val="28538752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2A72169-BE33-2B49-6F20-645BA3F3435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35C9CEE-49BA-9C0B-8207-BAC11B8191D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26B5318-019A-DF66-80CF-4D4B2D82A60B}"/>
              </a:ext>
            </a:extLst>
          </p:cNvPr>
          <p:cNvSpPr>
            <a:spLocks noGrp="1"/>
          </p:cNvSpPr>
          <p:nvPr>
            <p:ph type="dt" sz="half" idx="10"/>
          </p:nvPr>
        </p:nvSpPr>
        <p:spPr/>
        <p:txBody>
          <a:bodyPr/>
          <a:lstStyle/>
          <a:p>
            <a:fld id="{DB4E56B6-564A-405C-BD3E-6BC8FB106A12}" type="datetimeFigureOut">
              <a:rPr lang="en-US" smtClean="0"/>
              <a:t>5/14/2024</a:t>
            </a:fld>
            <a:endParaRPr lang="en-US"/>
          </a:p>
        </p:txBody>
      </p:sp>
      <p:sp>
        <p:nvSpPr>
          <p:cNvPr id="5" name="Footer Placeholder 4">
            <a:extLst>
              <a:ext uri="{FF2B5EF4-FFF2-40B4-BE49-F238E27FC236}">
                <a16:creationId xmlns:a16="http://schemas.microsoft.com/office/drawing/2014/main" id="{4C5AE07D-74E4-228E-5456-B79DB2D46F2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B73A0C2-251E-020B-351E-C8EA225A51FE}"/>
              </a:ext>
            </a:extLst>
          </p:cNvPr>
          <p:cNvSpPr>
            <a:spLocks noGrp="1"/>
          </p:cNvSpPr>
          <p:nvPr>
            <p:ph type="sldNum" sz="quarter" idx="12"/>
          </p:nvPr>
        </p:nvSpPr>
        <p:spPr/>
        <p:txBody>
          <a:bodyPr/>
          <a:lstStyle/>
          <a:p>
            <a:fld id="{C0E56BC3-BC42-49E9-AE33-0342DAB1DAFF}" type="slidenum">
              <a:rPr lang="en-US" smtClean="0"/>
              <a:t>‹#›</a:t>
            </a:fld>
            <a:endParaRPr lang="en-US"/>
          </a:p>
        </p:txBody>
      </p:sp>
    </p:spTree>
    <p:extLst>
      <p:ext uri="{BB962C8B-B14F-4D97-AF65-F5344CB8AC3E}">
        <p14:creationId xmlns:p14="http://schemas.microsoft.com/office/powerpoint/2010/main" val="4792621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A00344-FC56-5FE1-2337-907A85132CF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39FC8EE-95B6-A876-F810-E76F82B8AFD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32D3E4F-21BE-A295-D98A-41E396020F65}"/>
              </a:ext>
            </a:extLst>
          </p:cNvPr>
          <p:cNvSpPr>
            <a:spLocks noGrp="1"/>
          </p:cNvSpPr>
          <p:nvPr>
            <p:ph type="dt" sz="half" idx="10"/>
          </p:nvPr>
        </p:nvSpPr>
        <p:spPr/>
        <p:txBody>
          <a:bodyPr/>
          <a:lstStyle/>
          <a:p>
            <a:fld id="{DB4E56B6-564A-405C-BD3E-6BC8FB106A12}" type="datetimeFigureOut">
              <a:rPr lang="en-US" smtClean="0"/>
              <a:t>5/14/2024</a:t>
            </a:fld>
            <a:endParaRPr lang="en-US"/>
          </a:p>
        </p:txBody>
      </p:sp>
      <p:sp>
        <p:nvSpPr>
          <p:cNvPr id="5" name="Footer Placeholder 4">
            <a:extLst>
              <a:ext uri="{FF2B5EF4-FFF2-40B4-BE49-F238E27FC236}">
                <a16:creationId xmlns:a16="http://schemas.microsoft.com/office/drawing/2014/main" id="{B081A28D-7D70-AD6A-F456-99979A53198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3A6E2DE-5740-4055-E503-90B92CBAB46C}"/>
              </a:ext>
            </a:extLst>
          </p:cNvPr>
          <p:cNvSpPr>
            <a:spLocks noGrp="1"/>
          </p:cNvSpPr>
          <p:nvPr>
            <p:ph type="sldNum" sz="quarter" idx="12"/>
          </p:nvPr>
        </p:nvSpPr>
        <p:spPr/>
        <p:txBody>
          <a:bodyPr/>
          <a:lstStyle/>
          <a:p>
            <a:fld id="{C0E56BC3-BC42-49E9-AE33-0342DAB1DAFF}" type="slidenum">
              <a:rPr lang="en-US" smtClean="0"/>
              <a:t>‹#›</a:t>
            </a:fld>
            <a:endParaRPr lang="en-US"/>
          </a:p>
        </p:txBody>
      </p:sp>
    </p:spTree>
    <p:extLst>
      <p:ext uri="{BB962C8B-B14F-4D97-AF65-F5344CB8AC3E}">
        <p14:creationId xmlns:p14="http://schemas.microsoft.com/office/powerpoint/2010/main" val="32385434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7A356E-0CAB-FB16-A833-A255CF1C730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9D95529-3A29-ACDC-4403-82B3D2812B9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95848EC-342A-A9FD-736B-9594B3C74423}"/>
              </a:ext>
            </a:extLst>
          </p:cNvPr>
          <p:cNvSpPr>
            <a:spLocks noGrp="1"/>
          </p:cNvSpPr>
          <p:nvPr>
            <p:ph type="dt" sz="half" idx="10"/>
          </p:nvPr>
        </p:nvSpPr>
        <p:spPr/>
        <p:txBody>
          <a:bodyPr/>
          <a:lstStyle/>
          <a:p>
            <a:fld id="{DB4E56B6-564A-405C-BD3E-6BC8FB106A12}" type="datetimeFigureOut">
              <a:rPr lang="en-US" smtClean="0"/>
              <a:t>5/14/2024</a:t>
            </a:fld>
            <a:endParaRPr lang="en-US"/>
          </a:p>
        </p:txBody>
      </p:sp>
      <p:sp>
        <p:nvSpPr>
          <p:cNvPr id="5" name="Footer Placeholder 4">
            <a:extLst>
              <a:ext uri="{FF2B5EF4-FFF2-40B4-BE49-F238E27FC236}">
                <a16:creationId xmlns:a16="http://schemas.microsoft.com/office/drawing/2014/main" id="{2321A708-A138-FB6F-BC10-0CDBBCE1A56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028D240-3DB3-2AC6-083E-3392382E0245}"/>
              </a:ext>
            </a:extLst>
          </p:cNvPr>
          <p:cNvSpPr>
            <a:spLocks noGrp="1"/>
          </p:cNvSpPr>
          <p:nvPr>
            <p:ph type="sldNum" sz="quarter" idx="12"/>
          </p:nvPr>
        </p:nvSpPr>
        <p:spPr/>
        <p:txBody>
          <a:bodyPr/>
          <a:lstStyle/>
          <a:p>
            <a:fld id="{C0E56BC3-BC42-49E9-AE33-0342DAB1DAFF}" type="slidenum">
              <a:rPr lang="en-US" smtClean="0"/>
              <a:t>‹#›</a:t>
            </a:fld>
            <a:endParaRPr lang="en-US"/>
          </a:p>
        </p:txBody>
      </p:sp>
    </p:spTree>
    <p:extLst>
      <p:ext uri="{BB962C8B-B14F-4D97-AF65-F5344CB8AC3E}">
        <p14:creationId xmlns:p14="http://schemas.microsoft.com/office/powerpoint/2010/main" val="20705393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4016D0-C86D-23F6-4821-AD497292090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C40B28F-195E-59A0-E214-7BCF8E32C0A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0E2D0A5-6000-5D0F-1271-9F96CAC9639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41A55DB-630F-C080-57A8-0D233AE55921}"/>
              </a:ext>
            </a:extLst>
          </p:cNvPr>
          <p:cNvSpPr>
            <a:spLocks noGrp="1"/>
          </p:cNvSpPr>
          <p:nvPr>
            <p:ph type="dt" sz="half" idx="10"/>
          </p:nvPr>
        </p:nvSpPr>
        <p:spPr/>
        <p:txBody>
          <a:bodyPr/>
          <a:lstStyle/>
          <a:p>
            <a:fld id="{DB4E56B6-564A-405C-BD3E-6BC8FB106A12}" type="datetimeFigureOut">
              <a:rPr lang="en-US" smtClean="0"/>
              <a:t>5/14/2024</a:t>
            </a:fld>
            <a:endParaRPr lang="en-US"/>
          </a:p>
        </p:txBody>
      </p:sp>
      <p:sp>
        <p:nvSpPr>
          <p:cNvPr id="6" name="Footer Placeholder 5">
            <a:extLst>
              <a:ext uri="{FF2B5EF4-FFF2-40B4-BE49-F238E27FC236}">
                <a16:creationId xmlns:a16="http://schemas.microsoft.com/office/drawing/2014/main" id="{CA5B82F6-0F8A-02F7-FCB4-39DE9C180C1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5495E75-B48D-000D-A3DD-1544F433B39B}"/>
              </a:ext>
            </a:extLst>
          </p:cNvPr>
          <p:cNvSpPr>
            <a:spLocks noGrp="1"/>
          </p:cNvSpPr>
          <p:nvPr>
            <p:ph type="sldNum" sz="quarter" idx="12"/>
          </p:nvPr>
        </p:nvSpPr>
        <p:spPr/>
        <p:txBody>
          <a:bodyPr/>
          <a:lstStyle/>
          <a:p>
            <a:fld id="{C0E56BC3-BC42-49E9-AE33-0342DAB1DAFF}" type="slidenum">
              <a:rPr lang="en-US" smtClean="0"/>
              <a:t>‹#›</a:t>
            </a:fld>
            <a:endParaRPr lang="en-US"/>
          </a:p>
        </p:txBody>
      </p:sp>
    </p:spTree>
    <p:extLst>
      <p:ext uri="{BB962C8B-B14F-4D97-AF65-F5344CB8AC3E}">
        <p14:creationId xmlns:p14="http://schemas.microsoft.com/office/powerpoint/2010/main" val="31577008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A62446-1416-00BE-9FB7-6B59E5D6DFF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BD4ED50-6A4C-F091-1458-AD974C4FF36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3B31F3E-1516-C592-E13E-AE70D869360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1034440-3C00-71FF-0A75-C8CDEC424D8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6FC3742-439F-6803-375F-35B606401A2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3EA2E45-BB7A-33F0-8194-1B1F1788ECEE}"/>
              </a:ext>
            </a:extLst>
          </p:cNvPr>
          <p:cNvSpPr>
            <a:spLocks noGrp="1"/>
          </p:cNvSpPr>
          <p:nvPr>
            <p:ph type="dt" sz="half" idx="10"/>
          </p:nvPr>
        </p:nvSpPr>
        <p:spPr/>
        <p:txBody>
          <a:bodyPr/>
          <a:lstStyle/>
          <a:p>
            <a:fld id="{DB4E56B6-564A-405C-BD3E-6BC8FB106A12}" type="datetimeFigureOut">
              <a:rPr lang="en-US" smtClean="0"/>
              <a:t>5/14/2024</a:t>
            </a:fld>
            <a:endParaRPr lang="en-US"/>
          </a:p>
        </p:txBody>
      </p:sp>
      <p:sp>
        <p:nvSpPr>
          <p:cNvPr id="8" name="Footer Placeholder 7">
            <a:extLst>
              <a:ext uri="{FF2B5EF4-FFF2-40B4-BE49-F238E27FC236}">
                <a16:creationId xmlns:a16="http://schemas.microsoft.com/office/drawing/2014/main" id="{366CB5E2-9714-1286-578F-144DB5ADB76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F1BA7A0-8CCB-977F-37C3-27B8410DBB03}"/>
              </a:ext>
            </a:extLst>
          </p:cNvPr>
          <p:cNvSpPr>
            <a:spLocks noGrp="1"/>
          </p:cNvSpPr>
          <p:nvPr>
            <p:ph type="sldNum" sz="quarter" idx="12"/>
          </p:nvPr>
        </p:nvSpPr>
        <p:spPr/>
        <p:txBody>
          <a:bodyPr/>
          <a:lstStyle/>
          <a:p>
            <a:fld id="{C0E56BC3-BC42-49E9-AE33-0342DAB1DAFF}" type="slidenum">
              <a:rPr lang="en-US" smtClean="0"/>
              <a:t>‹#›</a:t>
            </a:fld>
            <a:endParaRPr lang="en-US"/>
          </a:p>
        </p:txBody>
      </p:sp>
    </p:spTree>
    <p:extLst>
      <p:ext uri="{BB962C8B-B14F-4D97-AF65-F5344CB8AC3E}">
        <p14:creationId xmlns:p14="http://schemas.microsoft.com/office/powerpoint/2010/main" val="37411051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5A9C31-D701-063D-3772-9D625453D03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18B754A-4AFD-54E5-7BD1-959CACE0BBA9}"/>
              </a:ext>
            </a:extLst>
          </p:cNvPr>
          <p:cNvSpPr>
            <a:spLocks noGrp="1"/>
          </p:cNvSpPr>
          <p:nvPr>
            <p:ph type="dt" sz="half" idx="10"/>
          </p:nvPr>
        </p:nvSpPr>
        <p:spPr/>
        <p:txBody>
          <a:bodyPr/>
          <a:lstStyle/>
          <a:p>
            <a:fld id="{DB4E56B6-564A-405C-BD3E-6BC8FB106A12}" type="datetimeFigureOut">
              <a:rPr lang="en-US" smtClean="0"/>
              <a:t>5/14/2024</a:t>
            </a:fld>
            <a:endParaRPr lang="en-US"/>
          </a:p>
        </p:txBody>
      </p:sp>
      <p:sp>
        <p:nvSpPr>
          <p:cNvPr id="4" name="Footer Placeholder 3">
            <a:extLst>
              <a:ext uri="{FF2B5EF4-FFF2-40B4-BE49-F238E27FC236}">
                <a16:creationId xmlns:a16="http://schemas.microsoft.com/office/drawing/2014/main" id="{CDBA3219-E661-1A4D-A1B7-A8D8DFEA2F0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63010D7-5BE2-4A27-2269-CB10932058B9}"/>
              </a:ext>
            </a:extLst>
          </p:cNvPr>
          <p:cNvSpPr>
            <a:spLocks noGrp="1"/>
          </p:cNvSpPr>
          <p:nvPr>
            <p:ph type="sldNum" sz="quarter" idx="12"/>
          </p:nvPr>
        </p:nvSpPr>
        <p:spPr/>
        <p:txBody>
          <a:bodyPr/>
          <a:lstStyle/>
          <a:p>
            <a:fld id="{C0E56BC3-BC42-49E9-AE33-0342DAB1DAFF}" type="slidenum">
              <a:rPr lang="en-US" smtClean="0"/>
              <a:t>‹#›</a:t>
            </a:fld>
            <a:endParaRPr lang="en-US"/>
          </a:p>
        </p:txBody>
      </p:sp>
    </p:spTree>
    <p:extLst>
      <p:ext uri="{BB962C8B-B14F-4D97-AF65-F5344CB8AC3E}">
        <p14:creationId xmlns:p14="http://schemas.microsoft.com/office/powerpoint/2010/main" val="57393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220266C-4AA5-32F9-81D5-F11D1C0A8A48}"/>
              </a:ext>
            </a:extLst>
          </p:cNvPr>
          <p:cNvSpPr>
            <a:spLocks noGrp="1"/>
          </p:cNvSpPr>
          <p:nvPr>
            <p:ph type="dt" sz="half" idx="10"/>
          </p:nvPr>
        </p:nvSpPr>
        <p:spPr/>
        <p:txBody>
          <a:bodyPr/>
          <a:lstStyle/>
          <a:p>
            <a:fld id="{DB4E56B6-564A-405C-BD3E-6BC8FB106A12}" type="datetimeFigureOut">
              <a:rPr lang="en-US" smtClean="0"/>
              <a:t>5/14/2024</a:t>
            </a:fld>
            <a:endParaRPr lang="en-US"/>
          </a:p>
        </p:txBody>
      </p:sp>
      <p:sp>
        <p:nvSpPr>
          <p:cNvPr id="3" name="Footer Placeholder 2">
            <a:extLst>
              <a:ext uri="{FF2B5EF4-FFF2-40B4-BE49-F238E27FC236}">
                <a16:creationId xmlns:a16="http://schemas.microsoft.com/office/drawing/2014/main" id="{15BDE3BA-F38F-32F8-0182-C65F862A8F9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D1F1F7C-6CA7-97D3-64D0-2DEE37385119}"/>
              </a:ext>
            </a:extLst>
          </p:cNvPr>
          <p:cNvSpPr>
            <a:spLocks noGrp="1"/>
          </p:cNvSpPr>
          <p:nvPr>
            <p:ph type="sldNum" sz="quarter" idx="12"/>
          </p:nvPr>
        </p:nvSpPr>
        <p:spPr/>
        <p:txBody>
          <a:bodyPr/>
          <a:lstStyle/>
          <a:p>
            <a:fld id="{C0E56BC3-BC42-49E9-AE33-0342DAB1DAFF}" type="slidenum">
              <a:rPr lang="en-US" smtClean="0"/>
              <a:t>‹#›</a:t>
            </a:fld>
            <a:endParaRPr lang="en-US"/>
          </a:p>
        </p:txBody>
      </p:sp>
    </p:spTree>
    <p:extLst>
      <p:ext uri="{BB962C8B-B14F-4D97-AF65-F5344CB8AC3E}">
        <p14:creationId xmlns:p14="http://schemas.microsoft.com/office/powerpoint/2010/main" val="12684655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82A62-C581-BD1E-B90E-89F99A48743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9A11CCA-7E22-563F-AE22-6AEC3BC466F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79B2DE4-2086-AFB2-93A9-68A5FB74DE6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A4FF05A-CE82-3A74-1E68-B8D944C4C255}"/>
              </a:ext>
            </a:extLst>
          </p:cNvPr>
          <p:cNvSpPr>
            <a:spLocks noGrp="1"/>
          </p:cNvSpPr>
          <p:nvPr>
            <p:ph type="dt" sz="half" idx="10"/>
          </p:nvPr>
        </p:nvSpPr>
        <p:spPr/>
        <p:txBody>
          <a:bodyPr/>
          <a:lstStyle/>
          <a:p>
            <a:fld id="{DB4E56B6-564A-405C-BD3E-6BC8FB106A12}" type="datetimeFigureOut">
              <a:rPr lang="en-US" smtClean="0"/>
              <a:t>5/14/2024</a:t>
            </a:fld>
            <a:endParaRPr lang="en-US"/>
          </a:p>
        </p:txBody>
      </p:sp>
      <p:sp>
        <p:nvSpPr>
          <p:cNvPr id="6" name="Footer Placeholder 5">
            <a:extLst>
              <a:ext uri="{FF2B5EF4-FFF2-40B4-BE49-F238E27FC236}">
                <a16:creationId xmlns:a16="http://schemas.microsoft.com/office/drawing/2014/main" id="{8D90E73C-87BC-8DD6-EA29-6771D14E2C1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94A1D0E-CC96-1467-9455-BC722D386F12}"/>
              </a:ext>
            </a:extLst>
          </p:cNvPr>
          <p:cNvSpPr>
            <a:spLocks noGrp="1"/>
          </p:cNvSpPr>
          <p:nvPr>
            <p:ph type="sldNum" sz="quarter" idx="12"/>
          </p:nvPr>
        </p:nvSpPr>
        <p:spPr/>
        <p:txBody>
          <a:bodyPr/>
          <a:lstStyle/>
          <a:p>
            <a:fld id="{C0E56BC3-BC42-49E9-AE33-0342DAB1DAFF}" type="slidenum">
              <a:rPr lang="en-US" smtClean="0"/>
              <a:t>‹#›</a:t>
            </a:fld>
            <a:endParaRPr lang="en-US"/>
          </a:p>
        </p:txBody>
      </p:sp>
    </p:spTree>
    <p:extLst>
      <p:ext uri="{BB962C8B-B14F-4D97-AF65-F5344CB8AC3E}">
        <p14:creationId xmlns:p14="http://schemas.microsoft.com/office/powerpoint/2010/main" val="19575631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8F0EE9-9556-EC57-3CE6-79EB7AEA219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C995C5C-9944-7590-1475-9D6E16066C3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67F8346-41C9-17C1-A847-B5233EBDE15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5D9E2DC-A921-9874-20E0-233193C542B8}"/>
              </a:ext>
            </a:extLst>
          </p:cNvPr>
          <p:cNvSpPr>
            <a:spLocks noGrp="1"/>
          </p:cNvSpPr>
          <p:nvPr>
            <p:ph type="dt" sz="half" idx="10"/>
          </p:nvPr>
        </p:nvSpPr>
        <p:spPr/>
        <p:txBody>
          <a:bodyPr/>
          <a:lstStyle/>
          <a:p>
            <a:fld id="{DB4E56B6-564A-405C-BD3E-6BC8FB106A12}" type="datetimeFigureOut">
              <a:rPr lang="en-US" smtClean="0"/>
              <a:t>5/14/2024</a:t>
            </a:fld>
            <a:endParaRPr lang="en-US"/>
          </a:p>
        </p:txBody>
      </p:sp>
      <p:sp>
        <p:nvSpPr>
          <p:cNvPr id="6" name="Footer Placeholder 5">
            <a:extLst>
              <a:ext uri="{FF2B5EF4-FFF2-40B4-BE49-F238E27FC236}">
                <a16:creationId xmlns:a16="http://schemas.microsoft.com/office/drawing/2014/main" id="{0FEC005B-9F3E-6FEC-321D-24BC75D7C6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C3A6A77-E3F9-B53E-8E4D-01F2517A4633}"/>
              </a:ext>
            </a:extLst>
          </p:cNvPr>
          <p:cNvSpPr>
            <a:spLocks noGrp="1"/>
          </p:cNvSpPr>
          <p:nvPr>
            <p:ph type="sldNum" sz="quarter" idx="12"/>
          </p:nvPr>
        </p:nvSpPr>
        <p:spPr/>
        <p:txBody>
          <a:bodyPr/>
          <a:lstStyle/>
          <a:p>
            <a:fld id="{C0E56BC3-BC42-49E9-AE33-0342DAB1DAFF}" type="slidenum">
              <a:rPr lang="en-US" smtClean="0"/>
              <a:t>‹#›</a:t>
            </a:fld>
            <a:endParaRPr lang="en-US"/>
          </a:p>
        </p:txBody>
      </p:sp>
    </p:spTree>
    <p:extLst>
      <p:ext uri="{BB962C8B-B14F-4D97-AF65-F5344CB8AC3E}">
        <p14:creationId xmlns:p14="http://schemas.microsoft.com/office/powerpoint/2010/main" val="15499185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88FEB0C-0D60-2815-FE56-72A850B3105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F8BD40D-83E7-513E-CACA-F8343A9466F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66FB61C-60C5-444B-D4DA-AF951C7F4D3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B4E56B6-564A-405C-BD3E-6BC8FB106A12}" type="datetimeFigureOut">
              <a:rPr lang="en-US" smtClean="0"/>
              <a:t>5/14/2024</a:t>
            </a:fld>
            <a:endParaRPr lang="en-US"/>
          </a:p>
        </p:txBody>
      </p:sp>
      <p:sp>
        <p:nvSpPr>
          <p:cNvPr id="5" name="Footer Placeholder 4">
            <a:extLst>
              <a:ext uri="{FF2B5EF4-FFF2-40B4-BE49-F238E27FC236}">
                <a16:creationId xmlns:a16="http://schemas.microsoft.com/office/drawing/2014/main" id="{2E8B3F1A-4E5F-3BF0-21AE-AD231CC9CF8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3955B78-5578-29D8-3853-149D227F4E5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0E56BC3-BC42-49E9-AE33-0342DAB1DAFF}" type="slidenum">
              <a:rPr lang="en-US" smtClean="0"/>
              <a:t>‹#›</a:t>
            </a:fld>
            <a:endParaRPr lang="en-US"/>
          </a:p>
        </p:txBody>
      </p:sp>
    </p:spTree>
    <p:extLst>
      <p:ext uri="{BB962C8B-B14F-4D97-AF65-F5344CB8AC3E}">
        <p14:creationId xmlns:p14="http://schemas.microsoft.com/office/powerpoint/2010/main" val="4976994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3E5B5D"/>
        </a:solidFill>
        <a:effectLst/>
      </p:bgPr>
    </p:bg>
    <p:spTree>
      <p:nvGrpSpPr>
        <p:cNvPr id="1" name=""/>
        <p:cNvGrpSpPr/>
        <p:nvPr/>
      </p:nvGrpSpPr>
      <p:grpSpPr>
        <a:xfrm>
          <a:off x="0" y="0"/>
          <a:ext cx="0" cy="0"/>
          <a:chOff x="0" y="0"/>
          <a:chExt cx="0" cy="0"/>
        </a:xfrm>
      </p:grpSpPr>
      <p:pic>
        <p:nvPicPr>
          <p:cNvPr id="5" name="Picture 4" descr="A cartoon of a child holding a sword&#10;&#10;Description automatically generated">
            <a:extLst>
              <a:ext uri="{FF2B5EF4-FFF2-40B4-BE49-F238E27FC236}">
                <a16:creationId xmlns:a16="http://schemas.microsoft.com/office/drawing/2014/main" id="{322D98F4-A838-EC3D-066F-AEA8A36814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7000" y="0"/>
            <a:ext cx="6858000" cy="6858000"/>
          </a:xfrm>
          <a:prstGeom prst="rect">
            <a:avLst/>
          </a:prstGeom>
        </p:spPr>
      </p:pic>
      <p:sp>
        <p:nvSpPr>
          <p:cNvPr id="3" name="Subtitle 2">
            <a:extLst>
              <a:ext uri="{FF2B5EF4-FFF2-40B4-BE49-F238E27FC236}">
                <a16:creationId xmlns:a16="http://schemas.microsoft.com/office/drawing/2014/main" id="{95E3E352-B692-6D10-5680-474DA9960B44}"/>
              </a:ext>
            </a:extLst>
          </p:cNvPr>
          <p:cNvSpPr>
            <a:spLocks noGrp="1"/>
          </p:cNvSpPr>
          <p:nvPr>
            <p:ph type="subTitle" idx="1"/>
          </p:nvPr>
        </p:nvSpPr>
        <p:spPr>
          <a:xfrm>
            <a:off x="0" y="6404337"/>
            <a:ext cx="12192000" cy="453663"/>
          </a:xfrm>
        </p:spPr>
        <p:txBody>
          <a:bodyPr>
            <a:normAutofit/>
          </a:bodyPr>
          <a:lstStyle/>
          <a:p>
            <a:r>
              <a:rPr lang="en-US" sz="2000" dirty="0">
                <a:latin typeface="VCR OSD Mono" panose="02000609000000000000" pitchFamily="49" charset="0"/>
              </a:rPr>
              <a:t> Videogame by Adilet Sooronbaev, Artyjom Csarkovszkij and Mean </a:t>
            </a:r>
            <a:r>
              <a:rPr lang="en-US" sz="2000" dirty="0" err="1">
                <a:latin typeface="VCR OSD Mono" panose="02000609000000000000" pitchFamily="49" charset="0"/>
              </a:rPr>
              <a:t>Diamand</a:t>
            </a:r>
            <a:endParaRPr lang="en-US" sz="2000" dirty="0">
              <a:latin typeface="VCR OSD Mono" panose="02000609000000000000" pitchFamily="49" charset="0"/>
            </a:endParaRPr>
          </a:p>
        </p:txBody>
      </p:sp>
    </p:spTree>
    <p:extLst>
      <p:ext uri="{BB962C8B-B14F-4D97-AF65-F5344CB8AC3E}">
        <p14:creationId xmlns:p14="http://schemas.microsoft.com/office/powerpoint/2010/main" val="22949283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artisticBlur radius="25"/>
                    </a14:imgEffect>
                  </a14:imgLayer>
                </a14:imgProps>
              </a:ext>
            </a:extLst>
          </a:blip>
          <a:srcRect/>
          <a:stretch>
            <a:fillRect t="-1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2D65E9-09A6-6EA1-C455-E70D7FD9061A}"/>
              </a:ext>
            </a:extLst>
          </p:cNvPr>
          <p:cNvSpPr>
            <a:spLocks noGrp="1"/>
          </p:cNvSpPr>
          <p:nvPr>
            <p:ph type="title"/>
          </p:nvPr>
        </p:nvSpPr>
        <p:spPr/>
        <p:txBody>
          <a:bodyPr>
            <a:normAutofit/>
          </a:bodyPr>
          <a:lstStyle/>
          <a:p>
            <a:r>
              <a:rPr lang="en-US" sz="5400" dirty="0">
                <a:solidFill>
                  <a:schemeClr val="accent4"/>
                </a:solidFill>
                <a:latin typeface="VCR OSD Mono" panose="02000609000000000000" pitchFamily="49" charset="0"/>
              </a:rPr>
              <a:t>Video demo of a combat</a:t>
            </a:r>
          </a:p>
        </p:txBody>
      </p:sp>
      <p:sp>
        <p:nvSpPr>
          <p:cNvPr id="3" name="Content Placeholder 2">
            <a:extLst>
              <a:ext uri="{FF2B5EF4-FFF2-40B4-BE49-F238E27FC236}">
                <a16:creationId xmlns:a16="http://schemas.microsoft.com/office/drawing/2014/main" id="{A81E1E60-A451-3527-7132-75491D8E508E}"/>
              </a:ext>
            </a:extLst>
          </p:cNvPr>
          <p:cNvSpPr>
            <a:spLocks noGrp="1"/>
          </p:cNvSpPr>
          <p:nvPr>
            <p:ph idx="1"/>
          </p:nvPr>
        </p:nvSpPr>
        <p:spPr>
          <a:xfrm>
            <a:off x="621890" y="1562868"/>
            <a:ext cx="10515600" cy="4680616"/>
          </a:xfrm>
        </p:spPr>
        <p:txBody>
          <a:bodyPr>
            <a:normAutofit/>
          </a:bodyPr>
          <a:lstStyle/>
          <a:p>
            <a:r>
              <a:rPr lang="en-US" dirty="0">
                <a:solidFill>
                  <a:schemeClr val="bg1"/>
                </a:solidFill>
                <a:latin typeface="VCR OSD Mono" panose="02000609000000000000" pitchFamily="49" charset="0"/>
              </a:rPr>
              <a:t>Here we could present a video demo of how player attacks and shields from enemies.</a:t>
            </a:r>
          </a:p>
        </p:txBody>
      </p:sp>
    </p:spTree>
    <p:extLst>
      <p:ext uri="{BB962C8B-B14F-4D97-AF65-F5344CB8AC3E}">
        <p14:creationId xmlns:p14="http://schemas.microsoft.com/office/powerpoint/2010/main" val="40097290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artisticBlur radius="25"/>
                    </a14:imgEffect>
                  </a14:imgLayer>
                </a14:imgProps>
              </a:ext>
            </a:extLst>
          </a:blip>
          <a:srcRect/>
          <a:stretch>
            <a:fillRect t="-1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2D65E9-09A6-6EA1-C455-E70D7FD9061A}"/>
              </a:ext>
            </a:extLst>
          </p:cNvPr>
          <p:cNvSpPr>
            <a:spLocks noGrp="1"/>
          </p:cNvSpPr>
          <p:nvPr>
            <p:ph type="title"/>
          </p:nvPr>
        </p:nvSpPr>
        <p:spPr/>
        <p:txBody>
          <a:bodyPr>
            <a:normAutofit/>
          </a:bodyPr>
          <a:lstStyle/>
          <a:p>
            <a:r>
              <a:rPr lang="en-US" sz="5400" dirty="0">
                <a:solidFill>
                  <a:schemeClr val="accent4"/>
                </a:solidFill>
                <a:latin typeface="VCR OSD Mono" panose="02000609000000000000" pitchFamily="49" charset="0"/>
              </a:rPr>
              <a:t>Levels</a:t>
            </a:r>
            <a:r>
              <a:rPr lang="ru-RU" sz="5400" dirty="0">
                <a:solidFill>
                  <a:schemeClr val="accent4"/>
                </a:solidFill>
                <a:latin typeface="VCR OSD Mono" panose="02000609000000000000" pitchFamily="49" charset="0"/>
              </a:rPr>
              <a:t> </a:t>
            </a:r>
            <a:r>
              <a:rPr lang="en-US" sz="5400" dirty="0">
                <a:solidFill>
                  <a:schemeClr val="accent4"/>
                </a:solidFill>
                <a:latin typeface="VCR OSD Mono" panose="02000609000000000000" pitchFamily="49" charset="0"/>
              </a:rPr>
              <a:t>and cutscenes</a:t>
            </a:r>
          </a:p>
        </p:txBody>
      </p:sp>
      <p:sp>
        <p:nvSpPr>
          <p:cNvPr id="3" name="Content Placeholder 2">
            <a:extLst>
              <a:ext uri="{FF2B5EF4-FFF2-40B4-BE49-F238E27FC236}">
                <a16:creationId xmlns:a16="http://schemas.microsoft.com/office/drawing/2014/main" id="{A81E1E60-A451-3527-7132-75491D8E508E}"/>
              </a:ext>
            </a:extLst>
          </p:cNvPr>
          <p:cNvSpPr>
            <a:spLocks noGrp="1"/>
          </p:cNvSpPr>
          <p:nvPr>
            <p:ph idx="1"/>
          </p:nvPr>
        </p:nvSpPr>
        <p:spPr>
          <a:xfrm>
            <a:off x="621890" y="1562868"/>
            <a:ext cx="10515600" cy="4680616"/>
          </a:xfrm>
        </p:spPr>
        <p:txBody>
          <a:bodyPr>
            <a:normAutofit lnSpcReduction="10000"/>
          </a:bodyPr>
          <a:lstStyle/>
          <a:p>
            <a:r>
              <a:rPr lang="en-US" dirty="0">
                <a:solidFill>
                  <a:schemeClr val="bg1"/>
                </a:solidFill>
                <a:latin typeface="VCR OSD Mono" panose="02000609000000000000" pitchFamily="49" charset="0"/>
              </a:rPr>
              <a:t>The game has 3 levels.</a:t>
            </a:r>
          </a:p>
          <a:p>
            <a:r>
              <a:rPr lang="en-US" dirty="0">
                <a:solidFill>
                  <a:schemeClr val="bg1"/>
                </a:solidFill>
                <a:latin typeface="VCR OSD Mono" panose="02000609000000000000" pitchFamily="49" charset="0"/>
              </a:rPr>
              <a:t>Each level presents different environment.</a:t>
            </a:r>
          </a:p>
          <a:p>
            <a:r>
              <a:rPr lang="en-US" dirty="0">
                <a:solidFill>
                  <a:schemeClr val="bg1"/>
                </a:solidFill>
                <a:latin typeface="VCR OSD Mono" panose="02000609000000000000" pitchFamily="49" charset="0"/>
              </a:rPr>
              <a:t>Each player contains various monsters.</a:t>
            </a:r>
          </a:p>
          <a:p>
            <a:r>
              <a:rPr lang="en-US" dirty="0">
                <a:solidFill>
                  <a:schemeClr val="bg1"/>
                </a:solidFill>
                <a:latin typeface="VCR OSD Mono" panose="02000609000000000000" pitchFamily="49" charset="0"/>
              </a:rPr>
              <a:t>Player can transition between levels if he kills all the enemies.</a:t>
            </a:r>
          </a:p>
          <a:p>
            <a:r>
              <a:rPr lang="en-US" dirty="0">
                <a:solidFill>
                  <a:schemeClr val="bg1"/>
                </a:solidFill>
                <a:latin typeface="VCR OSD Mono" panose="02000609000000000000" pitchFamily="49" charset="0"/>
              </a:rPr>
              <a:t>Each transition is accompanied with a small cutscene</a:t>
            </a:r>
          </a:p>
          <a:p>
            <a:endParaRPr lang="en-US" dirty="0">
              <a:solidFill>
                <a:schemeClr val="bg1"/>
              </a:solidFill>
              <a:latin typeface="VCR OSD Mono" panose="02000609000000000000" pitchFamily="49" charset="0"/>
            </a:endParaRPr>
          </a:p>
          <a:p>
            <a:r>
              <a:rPr lang="en-US" dirty="0">
                <a:solidFill>
                  <a:srgbClr val="FF0000"/>
                </a:solidFill>
                <a:latin typeface="VCR OSD Mono" panose="02000609000000000000" pitchFamily="49" charset="0"/>
              </a:rPr>
              <a:t>Comments:</a:t>
            </a:r>
            <a:r>
              <a:rPr lang="en-US" dirty="0">
                <a:solidFill>
                  <a:schemeClr val="bg1"/>
                </a:solidFill>
                <a:latin typeface="VCR OSD Mono" panose="02000609000000000000" pitchFamily="49" charset="0"/>
              </a:rPr>
              <a:t> We also could show the levels and transitions in the video demo</a:t>
            </a:r>
          </a:p>
        </p:txBody>
      </p:sp>
    </p:spTree>
    <p:extLst>
      <p:ext uri="{BB962C8B-B14F-4D97-AF65-F5344CB8AC3E}">
        <p14:creationId xmlns:p14="http://schemas.microsoft.com/office/powerpoint/2010/main" val="23441818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artisticBlur radius="25"/>
                    </a14:imgEffect>
                  </a14:imgLayer>
                </a14:imgProps>
              </a:ext>
            </a:extLst>
          </a:blip>
          <a:srcRect/>
          <a:stretch>
            <a:fillRect t="-1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2D65E9-09A6-6EA1-C455-E70D7FD9061A}"/>
              </a:ext>
            </a:extLst>
          </p:cNvPr>
          <p:cNvSpPr>
            <a:spLocks noGrp="1"/>
          </p:cNvSpPr>
          <p:nvPr>
            <p:ph type="title"/>
          </p:nvPr>
        </p:nvSpPr>
        <p:spPr/>
        <p:txBody>
          <a:bodyPr>
            <a:normAutofit/>
          </a:bodyPr>
          <a:lstStyle/>
          <a:p>
            <a:r>
              <a:rPr lang="en-US" sz="5400" dirty="0">
                <a:solidFill>
                  <a:schemeClr val="accent4"/>
                </a:solidFill>
                <a:latin typeface="VCR OSD Mono" panose="02000609000000000000" pitchFamily="49" charset="0"/>
              </a:rPr>
              <a:t>UI</a:t>
            </a:r>
          </a:p>
        </p:txBody>
      </p:sp>
      <p:sp>
        <p:nvSpPr>
          <p:cNvPr id="3" name="Content Placeholder 2">
            <a:extLst>
              <a:ext uri="{FF2B5EF4-FFF2-40B4-BE49-F238E27FC236}">
                <a16:creationId xmlns:a16="http://schemas.microsoft.com/office/drawing/2014/main" id="{A81E1E60-A451-3527-7132-75491D8E508E}"/>
              </a:ext>
            </a:extLst>
          </p:cNvPr>
          <p:cNvSpPr>
            <a:spLocks noGrp="1"/>
          </p:cNvSpPr>
          <p:nvPr>
            <p:ph idx="1"/>
          </p:nvPr>
        </p:nvSpPr>
        <p:spPr>
          <a:xfrm>
            <a:off x="621890" y="1562868"/>
            <a:ext cx="10515600" cy="4680616"/>
          </a:xfrm>
        </p:spPr>
        <p:txBody>
          <a:bodyPr>
            <a:normAutofit fontScale="92500"/>
          </a:bodyPr>
          <a:lstStyle/>
          <a:p>
            <a:r>
              <a:rPr lang="en-US" dirty="0">
                <a:solidFill>
                  <a:schemeClr val="bg1"/>
                </a:solidFill>
                <a:latin typeface="VCR OSD Mono" panose="02000609000000000000" pitchFamily="49" charset="0"/>
              </a:rPr>
              <a:t>Our game has simple User Interface.</a:t>
            </a:r>
          </a:p>
          <a:p>
            <a:r>
              <a:rPr lang="en-US" dirty="0">
                <a:solidFill>
                  <a:schemeClr val="bg1"/>
                </a:solidFill>
                <a:latin typeface="VCR OSD Mono" panose="02000609000000000000" pitchFamily="49" charset="0"/>
              </a:rPr>
              <a:t>When player is killed, he is presented with game over screen and the player can choose to either restart from the last checkpoint or quit the game.</a:t>
            </a:r>
          </a:p>
          <a:p>
            <a:r>
              <a:rPr lang="en-US" dirty="0">
                <a:solidFill>
                  <a:schemeClr val="bg1"/>
                </a:solidFill>
                <a:latin typeface="VCR OSD Mono" panose="02000609000000000000" pitchFamily="49" charset="0"/>
              </a:rPr>
              <a:t>Player can also pause the game to save it or quit it.</a:t>
            </a:r>
          </a:p>
          <a:p>
            <a:r>
              <a:rPr lang="en-US" dirty="0">
                <a:solidFill>
                  <a:schemeClr val="bg1"/>
                </a:solidFill>
                <a:latin typeface="VCR OSD Mono" panose="02000609000000000000" pitchFamily="49" charset="0"/>
              </a:rPr>
              <a:t>When player opens inventory, he is also presented with inventory interface.</a:t>
            </a:r>
          </a:p>
          <a:p>
            <a:endParaRPr lang="en-US" dirty="0">
              <a:solidFill>
                <a:schemeClr val="bg1"/>
              </a:solidFill>
              <a:latin typeface="VCR OSD Mono" panose="02000609000000000000" pitchFamily="49" charset="0"/>
            </a:endParaRPr>
          </a:p>
          <a:p>
            <a:r>
              <a:rPr lang="en-US" dirty="0">
                <a:solidFill>
                  <a:srgbClr val="FF0000"/>
                </a:solidFill>
                <a:latin typeface="VCR OSD Mono" panose="02000609000000000000" pitchFamily="49" charset="0"/>
              </a:rPr>
              <a:t>Comment:</a:t>
            </a:r>
            <a:r>
              <a:rPr lang="en-US" dirty="0">
                <a:solidFill>
                  <a:schemeClr val="bg1"/>
                </a:solidFill>
                <a:latin typeface="VCR OSD Mono" panose="02000609000000000000" pitchFamily="49" charset="0"/>
              </a:rPr>
              <a:t> For IU we can present some screenshots of how it looks</a:t>
            </a:r>
          </a:p>
        </p:txBody>
      </p:sp>
    </p:spTree>
    <p:extLst>
      <p:ext uri="{BB962C8B-B14F-4D97-AF65-F5344CB8AC3E}">
        <p14:creationId xmlns:p14="http://schemas.microsoft.com/office/powerpoint/2010/main" val="27388193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artisticBlur radius="25"/>
                    </a14:imgEffect>
                  </a14:imgLayer>
                </a14:imgProps>
              </a:ext>
            </a:extLst>
          </a:blip>
          <a:srcRect/>
          <a:stretch>
            <a:fillRect t="-1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2D65E9-09A6-6EA1-C455-E70D7FD9061A}"/>
              </a:ext>
            </a:extLst>
          </p:cNvPr>
          <p:cNvSpPr>
            <a:spLocks noGrp="1"/>
          </p:cNvSpPr>
          <p:nvPr>
            <p:ph type="title"/>
          </p:nvPr>
        </p:nvSpPr>
        <p:spPr/>
        <p:txBody>
          <a:bodyPr>
            <a:normAutofit/>
          </a:bodyPr>
          <a:lstStyle/>
          <a:p>
            <a:r>
              <a:rPr lang="en-US" sz="5400" dirty="0">
                <a:solidFill>
                  <a:schemeClr val="accent4"/>
                </a:solidFill>
                <a:latin typeface="VCR OSD Mono" panose="02000609000000000000" pitchFamily="49" charset="0"/>
              </a:rPr>
              <a:t>Soundtrack</a:t>
            </a:r>
          </a:p>
        </p:txBody>
      </p:sp>
      <p:sp>
        <p:nvSpPr>
          <p:cNvPr id="3" name="Content Placeholder 2">
            <a:extLst>
              <a:ext uri="{FF2B5EF4-FFF2-40B4-BE49-F238E27FC236}">
                <a16:creationId xmlns:a16="http://schemas.microsoft.com/office/drawing/2014/main" id="{A81E1E60-A451-3527-7132-75491D8E508E}"/>
              </a:ext>
            </a:extLst>
          </p:cNvPr>
          <p:cNvSpPr>
            <a:spLocks noGrp="1"/>
          </p:cNvSpPr>
          <p:nvPr>
            <p:ph idx="1"/>
          </p:nvPr>
        </p:nvSpPr>
        <p:spPr>
          <a:xfrm>
            <a:off x="621890" y="1562868"/>
            <a:ext cx="10515600" cy="4680616"/>
          </a:xfrm>
        </p:spPr>
        <p:txBody>
          <a:bodyPr>
            <a:normAutofit/>
          </a:bodyPr>
          <a:lstStyle/>
          <a:p>
            <a:r>
              <a:rPr lang="en-US" dirty="0">
                <a:solidFill>
                  <a:schemeClr val="bg1"/>
                </a:solidFill>
                <a:latin typeface="VCR OSD Mono" panose="02000609000000000000" pitchFamily="49" charset="0"/>
              </a:rPr>
              <a:t>Our game uses non copyrighted soundtrack as a background music.</a:t>
            </a:r>
          </a:p>
          <a:p>
            <a:r>
              <a:rPr lang="en-US" dirty="0">
                <a:solidFill>
                  <a:schemeClr val="bg1"/>
                </a:solidFill>
                <a:latin typeface="VCR OSD Mono" panose="02000609000000000000" pitchFamily="49" charset="0"/>
              </a:rPr>
              <a:t>There are also sounds for when the player walks or attacks.</a:t>
            </a:r>
          </a:p>
          <a:p>
            <a:r>
              <a:rPr lang="en-US" dirty="0">
                <a:solidFill>
                  <a:schemeClr val="bg1"/>
                </a:solidFill>
                <a:latin typeface="VCR OSD Mono" panose="02000609000000000000" pitchFamily="49" charset="0"/>
              </a:rPr>
              <a:t>When the player dies there is a music that plays too.</a:t>
            </a:r>
          </a:p>
          <a:p>
            <a:endParaRPr lang="en-US" dirty="0">
              <a:solidFill>
                <a:schemeClr val="bg1"/>
              </a:solidFill>
              <a:latin typeface="VCR OSD Mono" panose="02000609000000000000" pitchFamily="49" charset="0"/>
            </a:endParaRPr>
          </a:p>
          <a:p>
            <a:r>
              <a:rPr lang="en-US" dirty="0">
                <a:solidFill>
                  <a:srgbClr val="FF0000"/>
                </a:solidFill>
                <a:latin typeface="VCR OSD Mono" panose="02000609000000000000" pitchFamily="49" charset="0"/>
              </a:rPr>
              <a:t>Comment:</a:t>
            </a:r>
            <a:r>
              <a:rPr lang="en-US" dirty="0">
                <a:solidFill>
                  <a:schemeClr val="bg1"/>
                </a:solidFill>
                <a:latin typeface="VCR OSD Mono" panose="02000609000000000000" pitchFamily="49" charset="0"/>
              </a:rPr>
              <a:t> Might show a video demo of the soundtrack in the game.</a:t>
            </a:r>
          </a:p>
        </p:txBody>
      </p:sp>
    </p:spTree>
    <p:extLst>
      <p:ext uri="{BB962C8B-B14F-4D97-AF65-F5344CB8AC3E}">
        <p14:creationId xmlns:p14="http://schemas.microsoft.com/office/powerpoint/2010/main" val="26791674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artisticBlur radius="25"/>
                    </a14:imgEffect>
                  </a14:imgLayer>
                </a14:imgProps>
              </a:ext>
            </a:extLst>
          </a:blip>
          <a:srcRect/>
          <a:stretch>
            <a:fillRect t="-1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2D65E9-09A6-6EA1-C455-E70D7FD9061A}"/>
              </a:ext>
            </a:extLst>
          </p:cNvPr>
          <p:cNvSpPr>
            <a:spLocks noGrp="1"/>
          </p:cNvSpPr>
          <p:nvPr>
            <p:ph type="title"/>
          </p:nvPr>
        </p:nvSpPr>
        <p:spPr/>
        <p:txBody>
          <a:bodyPr>
            <a:normAutofit/>
          </a:bodyPr>
          <a:lstStyle/>
          <a:p>
            <a:r>
              <a:rPr lang="en-US" sz="5400" dirty="0">
                <a:solidFill>
                  <a:schemeClr val="accent4"/>
                </a:solidFill>
                <a:latin typeface="VCR OSD Mono" panose="02000609000000000000" pitchFamily="49" charset="0"/>
              </a:rPr>
              <a:t>Save progress</a:t>
            </a:r>
          </a:p>
        </p:txBody>
      </p:sp>
      <p:sp>
        <p:nvSpPr>
          <p:cNvPr id="3" name="Content Placeholder 2">
            <a:extLst>
              <a:ext uri="{FF2B5EF4-FFF2-40B4-BE49-F238E27FC236}">
                <a16:creationId xmlns:a16="http://schemas.microsoft.com/office/drawing/2014/main" id="{A81E1E60-A451-3527-7132-75491D8E508E}"/>
              </a:ext>
            </a:extLst>
          </p:cNvPr>
          <p:cNvSpPr>
            <a:spLocks noGrp="1"/>
          </p:cNvSpPr>
          <p:nvPr>
            <p:ph idx="1"/>
          </p:nvPr>
        </p:nvSpPr>
        <p:spPr>
          <a:xfrm>
            <a:off x="621890" y="1562868"/>
            <a:ext cx="10515600" cy="4680616"/>
          </a:xfrm>
        </p:spPr>
        <p:txBody>
          <a:bodyPr>
            <a:normAutofit/>
          </a:bodyPr>
          <a:lstStyle/>
          <a:p>
            <a:r>
              <a:rPr lang="en-US" dirty="0">
                <a:solidFill>
                  <a:schemeClr val="bg1"/>
                </a:solidFill>
                <a:latin typeface="VCR OSD Mono" panose="02000609000000000000" pitchFamily="49" charset="0"/>
              </a:rPr>
              <a:t>During the game a player might want to save the game to keep all the progress.</a:t>
            </a:r>
          </a:p>
          <a:p>
            <a:r>
              <a:rPr lang="en-US" dirty="0">
                <a:solidFill>
                  <a:schemeClr val="bg1"/>
                </a:solidFill>
                <a:latin typeface="VCR OSD Mono" panose="02000609000000000000" pitchFamily="49" charset="0"/>
              </a:rPr>
              <a:t>When a player is killed or quits a game he might restart from the latest save he made.</a:t>
            </a:r>
          </a:p>
        </p:txBody>
      </p:sp>
    </p:spTree>
    <p:extLst>
      <p:ext uri="{BB962C8B-B14F-4D97-AF65-F5344CB8AC3E}">
        <p14:creationId xmlns:p14="http://schemas.microsoft.com/office/powerpoint/2010/main" val="38565591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artisticBlur radius="25"/>
                    </a14:imgEffect>
                  </a14:imgLayer>
                </a14:imgProps>
              </a:ext>
            </a:extLst>
          </a:blip>
          <a:srcRect/>
          <a:stretch>
            <a:fillRect t="-1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2D65E9-09A6-6EA1-C455-E70D7FD9061A}"/>
              </a:ext>
            </a:extLst>
          </p:cNvPr>
          <p:cNvSpPr>
            <a:spLocks noGrp="1"/>
          </p:cNvSpPr>
          <p:nvPr>
            <p:ph type="title"/>
          </p:nvPr>
        </p:nvSpPr>
        <p:spPr/>
        <p:txBody>
          <a:bodyPr>
            <a:normAutofit/>
          </a:bodyPr>
          <a:lstStyle/>
          <a:p>
            <a:r>
              <a:rPr lang="en-US" sz="5400" dirty="0">
                <a:solidFill>
                  <a:schemeClr val="accent4"/>
                </a:solidFill>
                <a:latin typeface="VCR OSD Mono" panose="02000609000000000000" pitchFamily="49" charset="0"/>
              </a:rPr>
              <a:t>Save progress video demo</a:t>
            </a:r>
          </a:p>
        </p:txBody>
      </p:sp>
      <p:sp>
        <p:nvSpPr>
          <p:cNvPr id="3" name="Content Placeholder 2">
            <a:extLst>
              <a:ext uri="{FF2B5EF4-FFF2-40B4-BE49-F238E27FC236}">
                <a16:creationId xmlns:a16="http://schemas.microsoft.com/office/drawing/2014/main" id="{A81E1E60-A451-3527-7132-75491D8E508E}"/>
              </a:ext>
            </a:extLst>
          </p:cNvPr>
          <p:cNvSpPr>
            <a:spLocks noGrp="1"/>
          </p:cNvSpPr>
          <p:nvPr>
            <p:ph idx="1"/>
          </p:nvPr>
        </p:nvSpPr>
        <p:spPr>
          <a:xfrm>
            <a:off x="621890" y="1562868"/>
            <a:ext cx="10515600" cy="4680616"/>
          </a:xfrm>
        </p:spPr>
        <p:txBody>
          <a:bodyPr>
            <a:normAutofit/>
          </a:bodyPr>
          <a:lstStyle/>
          <a:p>
            <a:r>
              <a:rPr lang="en-US" dirty="0">
                <a:solidFill>
                  <a:schemeClr val="bg1"/>
                </a:solidFill>
                <a:latin typeface="VCR OSD Mono" panose="02000609000000000000" pitchFamily="49" charset="0"/>
              </a:rPr>
              <a:t>Here we can present a video demo of save feature.</a:t>
            </a:r>
          </a:p>
        </p:txBody>
      </p:sp>
    </p:spTree>
    <p:extLst>
      <p:ext uri="{BB962C8B-B14F-4D97-AF65-F5344CB8AC3E}">
        <p14:creationId xmlns:p14="http://schemas.microsoft.com/office/powerpoint/2010/main" val="21661665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artisticBlur radius="25"/>
                    </a14:imgEffect>
                  </a14:imgLayer>
                </a14:imgProps>
              </a:ext>
            </a:extLst>
          </a:blip>
          <a:srcRect/>
          <a:stretch>
            <a:fillRect t="-1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2D65E9-09A6-6EA1-C455-E70D7FD9061A}"/>
              </a:ext>
            </a:extLst>
          </p:cNvPr>
          <p:cNvSpPr>
            <a:spLocks noGrp="1"/>
          </p:cNvSpPr>
          <p:nvPr>
            <p:ph type="title"/>
          </p:nvPr>
        </p:nvSpPr>
        <p:spPr/>
        <p:txBody>
          <a:bodyPr>
            <a:normAutofit/>
          </a:bodyPr>
          <a:lstStyle/>
          <a:p>
            <a:r>
              <a:rPr lang="en-US" sz="5400" dirty="0">
                <a:solidFill>
                  <a:schemeClr val="accent4"/>
                </a:solidFill>
                <a:latin typeface="VCR OSD Mono" panose="02000609000000000000" pitchFamily="49" charset="0"/>
              </a:rPr>
              <a:t>Tech stack</a:t>
            </a:r>
          </a:p>
        </p:txBody>
      </p:sp>
      <p:sp>
        <p:nvSpPr>
          <p:cNvPr id="3" name="Content Placeholder 2">
            <a:extLst>
              <a:ext uri="{FF2B5EF4-FFF2-40B4-BE49-F238E27FC236}">
                <a16:creationId xmlns:a16="http://schemas.microsoft.com/office/drawing/2014/main" id="{A81E1E60-A451-3527-7132-75491D8E508E}"/>
              </a:ext>
            </a:extLst>
          </p:cNvPr>
          <p:cNvSpPr>
            <a:spLocks noGrp="1"/>
          </p:cNvSpPr>
          <p:nvPr>
            <p:ph idx="1"/>
          </p:nvPr>
        </p:nvSpPr>
        <p:spPr>
          <a:xfrm>
            <a:off x="621890" y="1562868"/>
            <a:ext cx="10515600" cy="4680616"/>
          </a:xfrm>
        </p:spPr>
        <p:txBody>
          <a:bodyPr>
            <a:normAutofit/>
          </a:bodyPr>
          <a:lstStyle/>
          <a:p>
            <a:r>
              <a:rPr lang="en-US" dirty="0">
                <a:solidFill>
                  <a:schemeClr val="bg1"/>
                </a:solidFill>
                <a:latin typeface="VCR OSD Mono" panose="02000609000000000000" pitchFamily="49" charset="0"/>
              </a:rPr>
              <a:t>For the development of our game, we chose the </a:t>
            </a:r>
            <a:r>
              <a:rPr lang="en-US" b="1" dirty="0">
                <a:solidFill>
                  <a:schemeClr val="accent6">
                    <a:lumMod val="60000"/>
                    <a:lumOff val="40000"/>
                  </a:schemeClr>
                </a:solidFill>
                <a:effectLst>
                  <a:outerShdw blurRad="38100" dist="38100" dir="2700000" algn="tl">
                    <a:srgbClr val="000000">
                      <a:alpha val="43137"/>
                    </a:srgbClr>
                  </a:outerShdw>
                </a:effectLst>
                <a:latin typeface="VCR OSD Mono" panose="02000609000000000000" pitchFamily="49" charset="0"/>
              </a:rPr>
              <a:t>Unity</a:t>
            </a:r>
            <a:r>
              <a:rPr lang="en-US" dirty="0">
                <a:solidFill>
                  <a:schemeClr val="bg1"/>
                </a:solidFill>
                <a:latin typeface="VCR OSD Mono" panose="02000609000000000000" pitchFamily="49" charset="0"/>
              </a:rPr>
              <a:t> game engine, which provided a robust platform for creating immersive experiences. </a:t>
            </a:r>
          </a:p>
          <a:p>
            <a:r>
              <a:rPr lang="en-US" dirty="0">
                <a:solidFill>
                  <a:schemeClr val="bg1"/>
                </a:solidFill>
                <a:latin typeface="VCR OSD Mono" panose="02000609000000000000" pitchFamily="49" charset="0"/>
              </a:rPr>
              <a:t>The game's programming was carried out in </a:t>
            </a:r>
            <a:r>
              <a:rPr lang="en-US" b="1" dirty="0">
                <a:solidFill>
                  <a:schemeClr val="accent6">
                    <a:lumMod val="60000"/>
                    <a:lumOff val="40000"/>
                  </a:schemeClr>
                </a:solidFill>
                <a:effectLst>
                  <a:outerShdw blurRad="38100" dist="38100" dir="2700000" algn="tl">
                    <a:srgbClr val="000000">
                      <a:alpha val="43137"/>
                    </a:srgbClr>
                  </a:outerShdw>
                </a:effectLst>
                <a:latin typeface="VCR OSD Mono" panose="02000609000000000000" pitchFamily="49" charset="0"/>
              </a:rPr>
              <a:t>C#</a:t>
            </a:r>
            <a:r>
              <a:rPr lang="en-US" dirty="0">
                <a:solidFill>
                  <a:schemeClr val="bg1"/>
                </a:solidFill>
                <a:latin typeface="VCR OSD Mono" panose="02000609000000000000" pitchFamily="49" charset="0"/>
              </a:rPr>
              <a:t>.</a:t>
            </a:r>
          </a:p>
          <a:p>
            <a:r>
              <a:rPr lang="en-US" dirty="0">
                <a:solidFill>
                  <a:schemeClr val="bg1"/>
                </a:solidFill>
                <a:latin typeface="VCR OSD Mono" panose="02000609000000000000" pitchFamily="49" charset="0"/>
              </a:rPr>
              <a:t>To facilitate collaboration and version control, we utilized </a:t>
            </a:r>
            <a:r>
              <a:rPr lang="en-US" b="1" dirty="0">
                <a:solidFill>
                  <a:schemeClr val="accent6">
                    <a:lumMod val="60000"/>
                    <a:lumOff val="40000"/>
                  </a:schemeClr>
                </a:solidFill>
                <a:effectLst>
                  <a:outerShdw blurRad="38100" dist="38100" dir="2700000" algn="tl">
                    <a:srgbClr val="000000">
                      <a:alpha val="43137"/>
                    </a:srgbClr>
                  </a:outerShdw>
                </a:effectLst>
                <a:latin typeface="VCR OSD Mono" panose="02000609000000000000" pitchFamily="49" charset="0"/>
              </a:rPr>
              <a:t>GitHub</a:t>
            </a:r>
            <a:r>
              <a:rPr lang="en-US" dirty="0">
                <a:solidFill>
                  <a:schemeClr val="bg1"/>
                </a:solidFill>
                <a:latin typeface="VCR OSD Mono" panose="02000609000000000000" pitchFamily="49" charset="0"/>
              </a:rPr>
              <a:t> to manage our source code effectively, ensuring seamless teamwork throughout the project.</a:t>
            </a:r>
          </a:p>
        </p:txBody>
      </p:sp>
    </p:spTree>
    <p:extLst>
      <p:ext uri="{BB962C8B-B14F-4D97-AF65-F5344CB8AC3E}">
        <p14:creationId xmlns:p14="http://schemas.microsoft.com/office/powerpoint/2010/main" val="22404155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artisticBlur radius="25"/>
                    </a14:imgEffect>
                  </a14:imgLayer>
                </a14:imgProps>
              </a:ext>
            </a:extLst>
          </a:blip>
          <a:srcRect/>
          <a:stretch>
            <a:fillRect t="-1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2D65E9-09A6-6EA1-C455-E70D7FD9061A}"/>
              </a:ext>
            </a:extLst>
          </p:cNvPr>
          <p:cNvSpPr>
            <a:spLocks noGrp="1"/>
          </p:cNvSpPr>
          <p:nvPr>
            <p:ph type="title"/>
          </p:nvPr>
        </p:nvSpPr>
        <p:spPr/>
        <p:txBody>
          <a:bodyPr>
            <a:normAutofit/>
          </a:bodyPr>
          <a:lstStyle/>
          <a:p>
            <a:r>
              <a:rPr lang="en-US" sz="5400" dirty="0">
                <a:solidFill>
                  <a:schemeClr val="accent4"/>
                </a:solidFill>
                <a:latin typeface="VCR OSD Mono" panose="02000609000000000000" pitchFamily="49" charset="0"/>
              </a:rPr>
              <a:t>Resources used</a:t>
            </a:r>
          </a:p>
        </p:txBody>
      </p:sp>
      <p:sp>
        <p:nvSpPr>
          <p:cNvPr id="3" name="Content Placeholder 2">
            <a:extLst>
              <a:ext uri="{FF2B5EF4-FFF2-40B4-BE49-F238E27FC236}">
                <a16:creationId xmlns:a16="http://schemas.microsoft.com/office/drawing/2014/main" id="{A81E1E60-A451-3527-7132-75491D8E508E}"/>
              </a:ext>
            </a:extLst>
          </p:cNvPr>
          <p:cNvSpPr>
            <a:spLocks noGrp="1"/>
          </p:cNvSpPr>
          <p:nvPr>
            <p:ph idx="1"/>
          </p:nvPr>
        </p:nvSpPr>
        <p:spPr>
          <a:xfrm>
            <a:off x="621890" y="1562868"/>
            <a:ext cx="10515600" cy="4680616"/>
          </a:xfrm>
        </p:spPr>
        <p:txBody>
          <a:bodyPr>
            <a:normAutofit/>
          </a:bodyPr>
          <a:lstStyle/>
          <a:p>
            <a:r>
              <a:rPr lang="en-US" dirty="0">
                <a:solidFill>
                  <a:schemeClr val="bg1"/>
                </a:solidFill>
                <a:latin typeface="VCR OSD Mono" panose="02000609000000000000" pitchFamily="49" charset="0"/>
              </a:rPr>
              <a:t>The textures and soundtracks integrated into our game were sourced from publicly available collections on the internet, ensuring that all materials used are freely accessible and suitable for our development needs.</a:t>
            </a:r>
          </a:p>
        </p:txBody>
      </p:sp>
    </p:spTree>
    <p:extLst>
      <p:ext uri="{BB962C8B-B14F-4D97-AF65-F5344CB8AC3E}">
        <p14:creationId xmlns:p14="http://schemas.microsoft.com/office/powerpoint/2010/main" val="23802219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artisticBlur radius="25"/>
                    </a14:imgEffect>
                  </a14:imgLayer>
                </a14:imgProps>
              </a:ext>
            </a:extLst>
          </a:blip>
          <a:srcRect/>
          <a:stretch>
            <a:fillRect t="-1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2D65E9-09A6-6EA1-C455-E70D7FD9061A}"/>
              </a:ext>
            </a:extLst>
          </p:cNvPr>
          <p:cNvSpPr>
            <a:spLocks noGrp="1"/>
          </p:cNvSpPr>
          <p:nvPr>
            <p:ph type="title"/>
          </p:nvPr>
        </p:nvSpPr>
        <p:spPr>
          <a:xfrm>
            <a:off x="680883" y="2766218"/>
            <a:ext cx="10515600" cy="1325563"/>
          </a:xfrm>
        </p:spPr>
        <p:txBody>
          <a:bodyPr>
            <a:normAutofit fontScale="90000"/>
          </a:bodyPr>
          <a:lstStyle/>
          <a:p>
            <a:r>
              <a:rPr lang="en-US" sz="6600" dirty="0">
                <a:solidFill>
                  <a:schemeClr val="accent4"/>
                </a:solidFill>
                <a:latin typeface="VCR OSD Mono" panose="02000609000000000000" pitchFamily="49" charset="0"/>
              </a:rPr>
              <a:t>Thank you for you time!</a:t>
            </a:r>
          </a:p>
        </p:txBody>
      </p:sp>
    </p:spTree>
    <p:extLst>
      <p:ext uri="{BB962C8B-B14F-4D97-AF65-F5344CB8AC3E}">
        <p14:creationId xmlns:p14="http://schemas.microsoft.com/office/powerpoint/2010/main" val="31169479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artisticBlur radius="25"/>
                    </a14:imgEffect>
                  </a14:imgLayer>
                </a14:imgProps>
              </a:ext>
            </a:extLst>
          </a:blip>
          <a:srcRect/>
          <a:stretch>
            <a:fillRect t="-1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2D65E9-09A6-6EA1-C455-E70D7FD9061A}"/>
              </a:ext>
            </a:extLst>
          </p:cNvPr>
          <p:cNvSpPr>
            <a:spLocks noGrp="1"/>
          </p:cNvSpPr>
          <p:nvPr>
            <p:ph type="title"/>
          </p:nvPr>
        </p:nvSpPr>
        <p:spPr/>
        <p:txBody>
          <a:bodyPr>
            <a:normAutofit/>
          </a:bodyPr>
          <a:lstStyle/>
          <a:p>
            <a:r>
              <a:rPr lang="en-US" sz="5400" dirty="0">
                <a:solidFill>
                  <a:schemeClr val="accent4"/>
                </a:solidFill>
                <a:latin typeface="VCR OSD Mono" panose="02000609000000000000" pitchFamily="49" charset="0"/>
              </a:rPr>
              <a:t>Introduction</a:t>
            </a:r>
          </a:p>
        </p:txBody>
      </p:sp>
      <p:sp>
        <p:nvSpPr>
          <p:cNvPr id="3" name="Content Placeholder 2">
            <a:extLst>
              <a:ext uri="{FF2B5EF4-FFF2-40B4-BE49-F238E27FC236}">
                <a16:creationId xmlns:a16="http://schemas.microsoft.com/office/drawing/2014/main" id="{A81E1E60-A451-3527-7132-75491D8E508E}"/>
              </a:ext>
            </a:extLst>
          </p:cNvPr>
          <p:cNvSpPr>
            <a:spLocks noGrp="1"/>
          </p:cNvSpPr>
          <p:nvPr>
            <p:ph idx="1"/>
          </p:nvPr>
        </p:nvSpPr>
        <p:spPr>
          <a:xfrm>
            <a:off x="621890" y="1562868"/>
            <a:ext cx="10515600" cy="4351338"/>
          </a:xfrm>
        </p:spPr>
        <p:txBody>
          <a:bodyPr/>
          <a:lstStyle/>
          <a:p>
            <a:r>
              <a:rPr lang="en-US" dirty="0">
                <a:solidFill>
                  <a:schemeClr val="accent2">
                    <a:lumMod val="75000"/>
                  </a:schemeClr>
                </a:solidFill>
                <a:latin typeface="VCR OSD Mono" panose="02000609000000000000" pitchFamily="49" charset="0"/>
              </a:rPr>
              <a:t>'Dreamer's Conquest'</a:t>
            </a:r>
            <a:r>
              <a:rPr lang="en-US" dirty="0">
                <a:solidFill>
                  <a:schemeClr val="bg1"/>
                </a:solidFill>
                <a:latin typeface="VCR OSD Mono" panose="02000609000000000000" pitchFamily="49" charset="0"/>
              </a:rPr>
              <a:t> is an engaging 2D pixel art adventure that invites players into a richly woven narrative of mystery and power. </a:t>
            </a:r>
          </a:p>
          <a:p>
            <a:r>
              <a:rPr lang="en-US" dirty="0">
                <a:solidFill>
                  <a:schemeClr val="bg1"/>
                </a:solidFill>
                <a:latin typeface="VCR OSD Mono" panose="02000609000000000000" pitchFamily="49" charset="0"/>
              </a:rPr>
              <a:t>Set in a fantastical world, the game combines classic top-down exploration with vibrant storytelling.</a:t>
            </a:r>
          </a:p>
        </p:txBody>
      </p:sp>
    </p:spTree>
    <p:extLst>
      <p:ext uri="{BB962C8B-B14F-4D97-AF65-F5344CB8AC3E}">
        <p14:creationId xmlns:p14="http://schemas.microsoft.com/office/powerpoint/2010/main" val="5828058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artisticBlur radius="25"/>
                    </a14:imgEffect>
                  </a14:imgLayer>
                </a14:imgProps>
              </a:ext>
            </a:extLst>
          </a:blip>
          <a:srcRect/>
          <a:stretch>
            <a:fillRect t="-1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2D65E9-09A6-6EA1-C455-E70D7FD9061A}"/>
              </a:ext>
            </a:extLst>
          </p:cNvPr>
          <p:cNvSpPr>
            <a:spLocks noGrp="1"/>
          </p:cNvSpPr>
          <p:nvPr>
            <p:ph type="title"/>
          </p:nvPr>
        </p:nvSpPr>
        <p:spPr/>
        <p:txBody>
          <a:bodyPr>
            <a:normAutofit/>
          </a:bodyPr>
          <a:lstStyle/>
          <a:p>
            <a:r>
              <a:rPr lang="en-US" sz="5400" dirty="0">
                <a:solidFill>
                  <a:schemeClr val="accent4"/>
                </a:solidFill>
                <a:latin typeface="VCR OSD Mono" panose="02000609000000000000" pitchFamily="49" charset="0"/>
              </a:rPr>
              <a:t>Gameplay</a:t>
            </a:r>
          </a:p>
        </p:txBody>
      </p:sp>
      <p:sp>
        <p:nvSpPr>
          <p:cNvPr id="3" name="Content Placeholder 2">
            <a:extLst>
              <a:ext uri="{FF2B5EF4-FFF2-40B4-BE49-F238E27FC236}">
                <a16:creationId xmlns:a16="http://schemas.microsoft.com/office/drawing/2014/main" id="{A81E1E60-A451-3527-7132-75491D8E508E}"/>
              </a:ext>
            </a:extLst>
          </p:cNvPr>
          <p:cNvSpPr>
            <a:spLocks noGrp="1"/>
          </p:cNvSpPr>
          <p:nvPr>
            <p:ph idx="1"/>
          </p:nvPr>
        </p:nvSpPr>
        <p:spPr>
          <a:xfrm>
            <a:off x="621890" y="1562868"/>
            <a:ext cx="10515600" cy="4680616"/>
          </a:xfrm>
        </p:spPr>
        <p:txBody>
          <a:bodyPr/>
          <a:lstStyle/>
          <a:p>
            <a:r>
              <a:rPr lang="en-US" dirty="0">
                <a:solidFill>
                  <a:schemeClr val="bg1"/>
                </a:solidFill>
                <a:latin typeface="VCR OSD Mono" panose="02000609000000000000" pitchFamily="49" charset="0"/>
              </a:rPr>
              <a:t>In </a:t>
            </a:r>
            <a:r>
              <a:rPr lang="en-US" dirty="0">
                <a:solidFill>
                  <a:schemeClr val="accent2">
                    <a:lumMod val="75000"/>
                  </a:schemeClr>
                </a:solidFill>
                <a:latin typeface="VCR OSD Mono" panose="02000609000000000000" pitchFamily="49" charset="0"/>
              </a:rPr>
              <a:t>'Dreamer's Conquest'</a:t>
            </a:r>
            <a:r>
              <a:rPr lang="en-US" dirty="0">
                <a:solidFill>
                  <a:schemeClr val="bg1"/>
                </a:solidFill>
                <a:latin typeface="VCR OSD Mono" panose="02000609000000000000" pitchFamily="49" charset="0"/>
              </a:rPr>
              <a:t>, players navigate through multiple levels, each presenting challenges and environments. </a:t>
            </a:r>
          </a:p>
          <a:p>
            <a:r>
              <a:rPr lang="en-US" dirty="0">
                <a:solidFill>
                  <a:schemeClr val="bg1"/>
                </a:solidFill>
                <a:latin typeface="VCR OSD Mono" panose="02000609000000000000" pitchFamily="49" charset="0"/>
              </a:rPr>
              <a:t>As </a:t>
            </a:r>
            <a:r>
              <a:rPr lang="en-US" u="sng" dirty="0">
                <a:solidFill>
                  <a:schemeClr val="bg1"/>
                </a:solidFill>
                <a:latin typeface="VCR OSD Mono" panose="02000609000000000000" pitchFamily="49" charset="0"/>
              </a:rPr>
              <a:t>Seong</a:t>
            </a:r>
            <a:r>
              <a:rPr lang="en-US" dirty="0">
                <a:solidFill>
                  <a:schemeClr val="bg1"/>
                </a:solidFill>
                <a:latin typeface="VCR OSD Mono" panose="02000609000000000000" pitchFamily="49" charset="0"/>
              </a:rPr>
              <a:t>, the protagonist, players will confront various enemies in his quest. </a:t>
            </a:r>
          </a:p>
          <a:p>
            <a:endParaRPr lang="en-US" dirty="0">
              <a:solidFill>
                <a:schemeClr val="bg1"/>
              </a:solidFill>
              <a:latin typeface="VCR OSD Mono" panose="02000609000000000000" pitchFamily="49" charset="0"/>
            </a:endParaRPr>
          </a:p>
          <a:p>
            <a:endParaRPr lang="en-US" dirty="0">
              <a:solidFill>
                <a:schemeClr val="bg1"/>
              </a:solidFill>
              <a:latin typeface="VCR OSD Mono" panose="02000609000000000000" pitchFamily="49" charset="0"/>
            </a:endParaRPr>
          </a:p>
          <a:p>
            <a:r>
              <a:rPr lang="en-US" dirty="0">
                <a:solidFill>
                  <a:srgbClr val="FF0000"/>
                </a:solidFill>
                <a:latin typeface="VCR OSD Mono" panose="02000609000000000000" pitchFamily="49" charset="0"/>
              </a:rPr>
              <a:t>Comment:</a:t>
            </a:r>
            <a:r>
              <a:rPr lang="en-US" dirty="0">
                <a:solidFill>
                  <a:schemeClr val="bg1"/>
                </a:solidFill>
                <a:latin typeface="VCR OSD Mono" panose="02000609000000000000" pitchFamily="49" charset="0"/>
              </a:rPr>
              <a:t> Here the background could probably be from the game, or we could add some images presenting how the game looks.</a:t>
            </a:r>
          </a:p>
        </p:txBody>
      </p:sp>
    </p:spTree>
    <p:extLst>
      <p:ext uri="{BB962C8B-B14F-4D97-AF65-F5344CB8AC3E}">
        <p14:creationId xmlns:p14="http://schemas.microsoft.com/office/powerpoint/2010/main" val="17298377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artisticBlur radius="25"/>
                    </a14:imgEffect>
                  </a14:imgLayer>
                </a14:imgProps>
              </a:ext>
            </a:extLst>
          </a:blip>
          <a:srcRect/>
          <a:stretch>
            <a:fillRect t="-1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2D65E9-09A6-6EA1-C455-E70D7FD9061A}"/>
              </a:ext>
            </a:extLst>
          </p:cNvPr>
          <p:cNvSpPr>
            <a:spLocks noGrp="1"/>
          </p:cNvSpPr>
          <p:nvPr>
            <p:ph type="title"/>
          </p:nvPr>
        </p:nvSpPr>
        <p:spPr/>
        <p:txBody>
          <a:bodyPr>
            <a:normAutofit/>
          </a:bodyPr>
          <a:lstStyle/>
          <a:p>
            <a:r>
              <a:rPr lang="en-US" sz="5400" dirty="0">
                <a:solidFill>
                  <a:schemeClr val="accent4"/>
                </a:solidFill>
                <a:latin typeface="VCR OSD Mono" panose="02000609000000000000" pitchFamily="49" charset="0"/>
              </a:rPr>
              <a:t>Features at a glance</a:t>
            </a:r>
          </a:p>
        </p:txBody>
      </p:sp>
      <p:sp>
        <p:nvSpPr>
          <p:cNvPr id="3" name="Content Placeholder 2">
            <a:extLst>
              <a:ext uri="{FF2B5EF4-FFF2-40B4-BE49-F238E27FC236}">
                <a16:creationId xmlns:a16="http://schemas.microsoft.com/office/drawing/2014/main" id="{A81E1E60-A451-3527-7132-75491D8E508E}"/>
              </a:ext>
            </a:extLst>
          </p:cNvPr>
          <p:cNvSpPr>
            <a:spLocks noGrp="1"/>
          </p:cNvSpPr>
          <p:nvPr>
            <p:ph idx="1"/>
          </p:nvPr>
        </p:nvSpPr>
        <p:spPr>
          <a:xfrm>
            <a:off x="621890" y="1562868"/>
            <a:ext cx="10515600" cy="4680616"/>
          </a:xfrm>
        </p:spPr>
        <p:txBody>
          <a:bodyPr>
            <a:normAutofit fontScale="92500" lnSpcReduction="10000"/>
          </a:bodyPr>
          <a:lstStyle/>
          <a:p>
            <a:r>
              <a:rPr lang="en-US" b="1" dirty="0">
                <a:solidFill>
                  <a:schemeClr val="accent6">
                    <a:lumMod val="60000"/>
                    <a:lumOff val="40000"/>
                  </a:schemeClr>
                </a:solidFill>
                <a:effectLst>
                  <a:outerShdw blurRad="38100" dist="38100" dir="2700000" algn="tl">
                    <a:srgbClr val="000000">
                      <a:alpha val="43137"/>
                    </a:srgbClr>
                  </a:outerShdw>
                </a:effectLst>
                <a:latin typeface="VCR OSD Mono" panose="02000609000000000000" pitchFamily="49" charset="0"/>
              </a:rPr>
              <a:t>Multi-level Challenges: </a:t>
            </a:r>
            <a:r>
              <a:rPr lang="en-US" dirty="0">
                <a:solidFill>
                  <a:schemeClr val="bg1"/>
                </a:solidFill>
                <a:latin typeface="VCR OSD Mono" panose="02000609000000000000" pitchFamily="49" charset="0"/>
              </a:rPr>
              <a:t>Each level presents different environment and set of monsters the player must kill.</a:t>
            </a:r>
          </a:p>
          <a:p>
            <a:r>
              <a:rPr lang="en-US" b="1" dirty="0">
                <a:solidFill>
                  <a:schemeClr val="accent6">
                    <a:lumMod val="60000"/>
                    <a:lumOff val="40000"/>
                  </a:schemeClr>
                </a:solidFill>
                <a:effectLst>
                  <a:outerShdw blurRad="38100" dist="38100" dir="2700000" algn="tl">
                    <a:srgbClr val="000000">
                      <a:alpha val="43137"/>
                    </a:srgbClr>
                  </a:outerShdw>
                </a:effectLst>
                <a:latin typeface="VCR OSD Mono" panose="02000609000000000000" pitchFamily="49" charset="0"/>
              </a:rPr>
              <a:t>Customization and Growth: </a:t>
            </a:r>
            <a:r>
              <a:rPr lang="en-US" b="1" dirty="0">
                <a:solidFill>
                  <a:schemeClr val="bg1"/>
                </a:solidFill>
                <a:effectLst>
                  <a:outerShdw blurRad="38100" dist="38100" dir="2700000" algn="tl">
                    <a:srgbClr val="000000">
                      <a:alpha val="43137"/>
                    </a:srgbClr>
                  </a:outerShdw>
                </a:effectLst>
                <a:latin typeface="VCR OSD Mono" panose="02000609000000000000" pitchFamily="49" charset="0"/>
              </a:rPr>
              <a:t>Player can equip </a:t>
            </a:r>
            <a:r>
              <a:rPr lang="en-US" dirty="0">
                <a:solidFill>
                  <a:schemeClr val="bg1"/>
                </a:solidFill>
                <a:latin typeface="VCR OSD Mono" panose="02000609000000000000" pitchFamily="49" charset="0"/>
              </a:rPr>
              <a:t>various armor sets and weapons to suit his playstyle.</a:t>
            </a:r>
          </a:p>
          <a:p>
            <a:r>
              <a:rPr lang="en-US" b="1" dirty="0">
                <a:solidFill>
                  <a:schemeClr val="accent6">
                    <a:lumMod val="60000"/>
                    <a:lumOff val="40000"/>
                  </a:schemeClr>
                </a:solidFill>
                <a:effectLst>
                  <a:outerShdw blurRad="38100" dist="38100" dir="2700000" algn="tl">
                    <a:srgbClr val="000000">
                      <a:alpha val="43137"/>
                    </a:srgbClr>
                  </a:outerShdw>
                </a:effectLst>
                <a:latin typeface="VCR OSD Mono" panose="02000609000000000000" pitchFamily="49" charset="0"/>
              </a:rPr>
              <a:t>Healing Mechanisms:</a:t>
            </a:r>
            <a:r>
              <a:rPr lang="en-US" dirty="0">
                <a:solidFill>
                  <a:schemeClr val="bg1"/>
                </a:solidFill>
                <a:latin typeface="VCR OSD Mono" panose="02000609000000000000" pitchFamily="49" charset="0"/>
              </a:rPr>
              <a:t> Utilize potions to heal and sustain Seong through his trials.</a:t>
            </a:r>
          </a:p>
          <a:p>
            <a:r>
              <a:rPr lang="en-US" b="1" dirty="0">
                <a:solidFill>
                  <a:schemeClr val="accent6">
                    <a:lumMod val="60000"/>
                    <a:lumOff val="40000"/>
                  </a:schemeClr>
                </a:solidFill>
                <a:effectLst>
                  <a:outerShdw blurRad="38100" dist="38100" dir="2700000" algn="tl">
                    <a:srgbClr val="000000">
                      <a:alpha val="43137"/>
                    </a:srgbClr>
                  </a:outerShdw>
                </a:effectLst>
                <a:latin typeface="VCR OSD Mono" panose="02000609000000000000" pitchFamily="49" charset="0"/>
              </a:rPr>
              <a:t>Game Audio: </a:t>
            </a:r>
            <a:r>
              <a:rPr lang="en-US" dirty="0">
                <a:solidFill>
                  <a:schemeClr val="bg1"/>
                </a:solidFill>
                <a:latin typeface="VCR OSD Mono" panose="02000609000000000000" pitchFamily="49" charset="0"/>
              </a:rPr>
              <a:t>A soundtrack that enhances the atmospheric depth of the game world.</a:t>
            </a:r>
          </a:p>
          <a:p>
            <a:r>
              <a:rPr lang="en-US" b="1" dirty="0">
                <a:solidFill>
                  <a:schemeClr val="accent6">
                    <a:lumMod val="60000"/>
                    <a:lumOff val="40000"/>
                  </a:schemeClr>
                </a:solidFill>
                <a:effectLst>
                  <a:outerShdw blurRad="38100" dist="38100" dir="2700000" algn="tl">
                    <a:srgbClr val="000000">
                      <a:alpha val="43137"/>
                    </a:srgbClr>
                  </a:outerShdw>
                </a:effectLst>
                <a:latin typeface="VCR OSD Mono" panose="02000609000000000000" pitchFamily="49" charset="0"/>
              </a:rPr>
              <a:t>Save Feature: </a:t>
            </a:r>
            <a:r>
              <a:rPr lang="en-US" dirty="0">
                <a:solidFill>
                  <a:schemeClr val="bg1"/>
                </a:solidFill>
                <a:latin typeface="VCR OSD Mono" panose="02000609000000000000" pitchFamily="49" charset="0"/>
              </a:rPr>
              <a:t>Progress through the challenging world of 'Dreamer's Conquest' with the ability to save your game, ensuring that no adventure is lost.</a:t>
            </a:r>
          </a:p>
        </p:txBody>
      </p:sp>
    </p:spTree>
    <p:extLst>
      <p:ext uri="{BB962C8B-B14F-4D97-AF65-F5344CB8AC3E}">
        <p14:creationId xmlns:p14="http://schemas.microsoft.com/office/powerpoint/2010/main" val="14400867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artisticBlur radius="25"/>
                    </a14:imgEffect>
                  </a14:imgLayer>
                </a14:imgProps>
              </a:ext>
            </a:extLst>
          </a:blip>
          <a:srcRect/>
          <a:stretch>
            <a:fillRect t="-1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2D65E9-09A6-6EA1-C455-E70D7FD9061A}"/>
              </a:ext>
            </a:extLst>
          </p:cNvPr>
          <p:cNvSpPr>
            <a:spLocks noGrp="1"/>
          </p:cNvSpPr>
          <p:nvPr>
            <p:ph type="title"/>
          </p:nvPr>
        </p:nvSpPr>
        <p:spPr/>
        <p:txBody>
          <a:bodyPr>
            <a:normAutofit/>
          </a:bodyPr>
          <a:lstStyle/>
          <a:p>
            <a:r>
              <a:rPr lang="en-US" sz="5400" dirty="0">
                <a:solidFill>
                  <a:schemeClr val="accent4"/>
                </a:solidFill>
                <a:latin typeface="VCR OSD Mono" panose="02000609000000000000" pitchFamily="49" charset="0"/>
              </a:rPr>
              <a:t>Enemies</a:t>
            </a:r>
          </a:p>
        </p:txBody>
      </p:sp>
      <p:sp>
        <p:nvSpPr>
          <p:cNvPr id="3" name="Content Placeholder 2">
            <a:extLst>
              <a:ext uri="{FF2B5EF4-FFF2-40B4-BE49-F238E27FC236}">
                <a16:creationId xmlns:a16="http://schemas.microsoft.com/office/drawing/2014/main" id="{A81E1E60-A451-3527-7132-75491D8E508E}"/>
              </a:ext>
            </a:extLst>
          </p:cNvPr>
          <p:cNvSpPr>
            <a:spLocks noGrp="1"/>
          </p:cNvSpPr>
          <p:nvPr>
            <p:ph idx="1"/>
          </p:nvPr>
        </p:nvSpPr>
        <p:spPr>
          <a:xfrm>
            <a:off x="621890" y="1562868"/>
            <a:ext cx="10515600" cy="4680616"/>
          </a:xfrm>
        </p:spPr>
        <p:txBody>
          <a:bodyPr>
            <a:normAutofit/>
          </a:bodyPr>
          <a:lstStyle/>
          <a:p>
            <a:r>
              <a:rPr lang="en-US" dirty="0">
                <a:solidFill>
                  <a:schemeClr val="bg1"/>
                </a:solidFill>
                <a:latin typeface="VCR OSD Mono" panose="02000609000000000000" pitchFamily="49" charset="0"/>
              </a:rPr>
              <a:t>In our game we presented a player with challenges in the form of various enemies, which include Orcs, Goblins and a Skeletons.</a:t>
            </a:r>
          </a:p>
          <a:p>
            <a:r>
              <a:rPr lang="en-US" dirty="0">
                <a:solidFill>
                  <a:schemeClr val="bg1"/>
                </a:solidFill>
                <a:latin typeface="VCR OSD Mono" panose="02000609000000000000" pitchFamily="49" charset="0"/>
              </a:rPr>
              <a:t>Each enemy has its own characteristic like, for example, Orc deals greater challenge to a player, but he is slower than a Goblin and a Skeleton can shoot arrows at a player.</a:t>
            </a:r>
          </a:p>
          <a:p>
            <a:r>
              <a:rPr lang="en-US" dirty="0">
                <a:solidFill>
                  <a:schemeClr val="bg1"/>
                </a:solidFill>
                <a:latin typeface="VCR OSD Mono" panose="02000609000000000000" pitchFamily="49" charset="0"/>
              </a:rPr>
              <a:t>Enemies located at random places on the levels and the player must kill them all in order to progress further in the story.</a:t>
            </a:r>
          </a:p>
        </p:txBody>
      </p:sp>
    </p:spTree>
    <p:extLst>
      <p:ext uri="{BB962C8B-B14F-4D97-AF65-F5344CB8AC3E}">
        <p14:creationId xmlns:p14="http://schemas.microsoft.com/office/powerpoint/2010/main" val="9558746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artisticBlur radius="25"/>
                    </a14:imgEffect>
                  </a14:imgLayer>
                </a14:imgProps>
              </a:ext>
            </a:extLst>
          </a:blip>
          <a:srcRect/>
          <a:stretch>
            <a:fillRect t="-1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2D65E9-09A6-6EA1-C455-E70D7FD9061A}"/>
              </a:ext>
            </a:extLst>
          </p:cNvPr>
          <p:cNvSpPr>
            <a:spLocks noGrp="1"/>
          </p:cNvSpPr>
          <p:nvPr>
            <p:ph type="title"/>
          </p:nvPr>
        </p:nvSpPr>
        <p:spPr/>
        <p:txBody>
          <a:bodyPr>
            <a:normAutofit/>
          </a:bodyPr>
          <a:lstStyle/>
          <a:p>
            <a:r>
              <a:rPr lang="en-US" sz="5400" dirty="0">
                <a:solidFill>
                  <a:schemeClr val="accent4"/>
                </a:solidFill>
                <a:latin typeface="VCR OSD Mono" panose="02000609000000000000" pitchFamily="49" charset="0"/>
              </a:rPr>
              <a:t>Video of enemies</a:t>
            </a:r>
          </a:p>
        </p:txBody>
      </p:sp>
      <p:sp>
        <p:nvSpPr>
          <p:cNvPr id="3" name="Content Placeholder 2">
            <a:extLst>
              <a:ext uri="{FF2B5EF4-FFF2-40B4-BE49-F238E27FC236}">
                <a16:creationId xmlns:a16="http://schemas.microsoft.com/office/drawing/2014/main" id="{A81E1E60-A451-3527-7132-75491D8E508E}"/>
              </a:ext>
            </a:extLst>
          </p:cNvPr>
          <p:cNvSpPr>
            <a:spLocks noGrp="1"/>
          </p:cNvSpPr>
          <p:nvPr>
            <p:ph idx="1"/>
          </p:nvPr>
        </p:nvSpPr>
        <p:spPr>
          <a:xfrm>
            <a:off x="621890" y="1562868"/>
            <a:ext cx="10515600" cy="4680616"/>
          </a:xfrm>
        </p:spPr>
        <p:txBody>
          <a:bodyPr>
            <a:normAutofit/>
          </a:bodyPr>
          <a:lstStyle/>
          <a:p>
            <a:r>
              <a:rPr lang="en-US" dirty="0">
                <a:solidFill>
                  <a:schemeClr val="bg1"/>
                </a:solidFill>
                <a:latin typeface="VCR OSD Mono" panose="02000609000000000000" pitchFamily="49" charset="0"/>
              </a:rPr>
              <a:t>On this slide we could present a montage of the enemies and how they attack a player.</a:t>
            </a:r>
          </a:p>
        </p:txBody>
      </p:sp>
    </p:spTree>
    <p:extLst>
      <p:ext uri="{BB962C8B-B14F-4D97-AF65-F5344CB8AC3E}">
        <p14:creationId xmlns:p14="http://schemas.microsoft.com/office/powerpoint/2010/main" val="19358091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artisticBlur radius="25"/>
                    </a14:imgEffect>
                  </a14:imgLayer>
                </a14:imgProps>
              </a:ext>
            </a:extLst>
          </a:blip>
          <a:srcRect/>
          <a:stretch>
            <a:fillRect t="-1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2D65E9-09A6-6EA1-C455-E70D7FD9061A}"/>
              </a:ext>
            </a:extLst>
          </p:cNvPr>
          <p:cNvSpPr>
            <a:spLocks noGrp="1"/>
          </p:cNvSpPr>
          <p:nvPr>
            <p:ph type="title"/>
          </p:nvPr>
        </p:nvSpPr>
        <p:spPr/>
        <p:txBody>
          <a:bodyPr>
            <a:normAutofit/>
          </a:bodyPr>
          <a:lstStyle/>
          <a:p>
            <a:r>
              <a:rPr lang="en-US" sz="5400" dirty="0">
                <a:solidFill>
                  <a:schemeClr val="accent4"/>
                </a:solidFill>
                <a:latin typeface="VCR OSD Mono" panose="02000609000000000000" pitchFamily="49" charset="0"/>
              </a:rPr>
              <a:t>Inventory</a:t>
            </a:r>
          </a:p>
        </p:txBody>
      </p:sp>
      <p:sp>
        <p:nvSpPr>
          <p:cNvPr id="3" name="Content Placeholder 2">
            <a:extLst>
              <a:ext uri="{FF2B5EF4-FFF2-40B4-BE49-F238E27FC236}">
                <a16:creationId xmlns:a16="http://schemas.microsoft.com/office/drawing/2014/main" id="{A81E1E60-A451-3527-7132-75491D8E508E}"/>
              </a:ext>
            </a:extLst>
          </p:cNvPr>
          <p:cNvSpPr>
            <a:spLocks noGrp="1"/>
          </p:cNvSpPr>
          <p:nvPr>
            <p:ph idx="1"/>
          </p:nvPr>
        </p:nvSpPr>
        <p:spPr>
          <a:xfrm>
            <a:off x="621890" y="1562868"/>
            <a:ext cx="10515600" cy="4680616"/>
          </a:xfrm>
        </p:spPr>
        <p:txBody>
          <a:bodyPr>
            <a:normAutofit lnSpcReduction="10000"/>
          </a:bodyPr>
          <a:lstStyle/>
          <a:p>
            <a:r>
              <a:rPr lang="en-US" dirty="0">
                <a:solidFill>
                  <a:schemeClr val="bg1"/>
                </a:solidFill>
                <a:latin typeface="VCR OSD Mono" panose="02000609000000000000" pitchFamily="49" charset="0"/>
              </a:rPr>
              <a:t>Player can of course defend himself by attacking the enemies first.</a:t>
            </a:r>
          </a:p>
          <a:p>
            <a:r>
              <a:rPr lang="en-US" dirty="0">
                <a:solidFill>
                  <a:schemeClr val="bg1"/>
                </a:solidFill>
                <a:latin typeface="VCR OSD Mono" panose="02000609000000000000" pitchFamily="49" charset="0"/>
              </a:rPr>
              <a:t>Each level presents a player with some loot which can be picked up from the ground or looted from the killed enemies.</a:t>
            </a:r>
          </a:p>
          <a:p>
            <a:r>
              <a:rPr lang="en-US" dirty="0">
                <a:solidFill>
                  <a:schemeClr val="bg1"/>
                </a:solidFill>
                <a:latin typeface="VCR OSD Mono" panose="02000609000000000000" pitchFamily="49" charset="0"/>
              </a:rPr>
              <a:t>Each loot represents either a piece of armor to increase durability of a plyer, a weapon like sword to deal greater damage to enemies and a potions to restore health.</a:t>
            </a:r>
            <a:endParaRPr lang="ru-RU" dirty="0">
              <a:solidFill>
                <a:schemeClr val="bg1"/>
              </a:solidFill>
              <a:latin typeface="VCR OSD Mono" panose="02000609000000000000" pitchFamily="49" charset="0"/>
            </a:endParaRPr>
          </a:p>
          <a:p>
            <a:r>
              <a:rPr lang="en-US" dirty="0">
                <a:solidFill>
                  <a:schemeClr val="bg1"/>
                </a:solidFill>
                <a:latin typeface="VCR OSD Mono" panose="02000609000000000000" pitchFamily="49" charset="0"/>
              </a:rPr>
              <a:t>In order to equip an item player should open his inventory put the item into corresponding slot.</a:t>
            </a:r>
          </a:p>
        </p:txBody>
      </p:sp>
    </p:spTree>
    <p:extLst>
      <p:ext uri="{BB962C8B-B14F-4D97-AF65-F5344CB8AC3E}">
        <p14:creationId xmlns:p14="http://schemas.microsoft.com/office/powerpoint/2010/main" val="3069068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artisticBlur radius="25"/>
                    </a14:imgEffect>
                  </a14:imgLayer>
                </a14:imgProps>
              </a:ext>
            </a:extLst>
          </a:blip>
          <a:srcRect/>
          <a:stretch>
            <a:fillRect t="-1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2D65E9-09A6-6EA1-C455-E70D7FD9061A}"/>
              </a:ext>
            </a:extLst>
          </p:cNvPr>
          <p:cNvSpPr>
            <a:spLocks noGrp="1"/>
          </p:cNvSpPr>
          <p:nvPr>
            <p:ph type="title"/>
          </p:nvPr>
        </p:nvSpPr>
        <p:spPr/>
        <p:txBody>
          <a:bodyPr>
            <a:normAutofit/>
          </a:bodyPr>
          <a:lstStyle/>
          <a:p>
            <a:r>
              <a:rPr lang="en-US" sz="5400" dirty="0">
                <a:solidFill>
                  <a:schemeClr val="accent4"/>
                </a:solidFill>
                <a:latin typeface="VCR OSD Mono" panose="02000609000000000000" pitchFamily="49" charset="0"/>
              </a:rPr>
              <a:t>Video demo of inventory</a:t>
            </a:r>
          </a:p>
        </p:txBody>
      </p:sp>
      <p:sp>
        <p:nvSpPr>
          <p:cNvPr id="3" name="Content Placeholder 2">
            <a:extLst>
              <a:ext uri="{FF2B5EF4-FFF2-40B4-BE49-F238E27FC236}">
                <a16:creationId xmlns:a16="http://schemas.microsoft.com/office/drawing/2014/main" id="{A81E1E60-A451-3527-7132-75491D8E508E}"/>
              </a:ext>
            </a:extLst>
          </p:cNvPr>
          <p:cNvSpPr>
            <a:spLocks noGrp="1"/>
          </p:cNvSpPr>
          <p:nvPr>
            <p:ph idx="1"/>
          </p:nvPr>
        </p:nvSpPr>
        <p:spPr>
          <a:xfrm>
            <a:off x="621890" y="1562868"/>
            <a:ext cx="10515600" cy="4680616"/>
          </a:xfrm>
        </p:spPr>
        <p:txBody>
          <a:bodyPr>
            <a:normAutofit/>
          </a:bodyPr>
          <a:lstStyle/>
          <a:p>
            <a:r>
              <a:rPr lang="en-US" dirty="0">
                <a:solidFill>
                  <a:schemeClr val="bg1"/>
                </a:solidFill>
                <a:latin typeface="VCR OSD Mono" panose="02000609000000000000" pitchFamily="49" charset="0"/>
              </a:rPr>
              <a:t>Here we could show in a video montage how the inventory works.</a:t>
            </a:r>
          </a:p>
        </p:txBody>
      </p:sp>
    </p:spTree>
    <p:extLst>
      <p:ext uri="{BB962C8B-B14F-4D97-AF65-F5344CB8AC3E}">
        <p14:creationId xmlns:p14="http://schemas.microsoft.com/office/powerpoint/2010/main" val="28173652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artisticBlur radius="25"/>
                    </a14:imgEffect>
                  </a14:imgLayer>
                </a14:imgProps>
              </a:ext>
            </a:extLst>
          </a:blip>
          <a:srcRect/>
          <a:stretch>
            <a:fillRect t="-1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2D65E9-09A6-6EA1-C455-E70D7FD9061A}"/>
              </a:ext>
            </a:extLst>
          </p:cNvPr>
          <p:cNvSpPr>
            <a:spLocks noGrp="1"/>
          </p:cNvSpPr>
          <p:nvPr>
            <p:ph type="title"/>
          </p:nvPr>
        </p:nvSpPr>
        <p:spPr/>
        <p:txBody>
          <a:bodyPr>
            <a:normAutofit/>
          </a:bodyPr>
          <a:lstStyle/>
          <a:p>
            <a:r>
              <a:rPr lang="en-US" sz="5400" dirty="0">
                <a:solidFill>
                  <a:schemeClr val="accent4"/>
                </a:solidFill>
                <a:latin typeface="VCR OSD Mono" panose="02000609000000000000" pitchFamily="49" charset="0"/>
              </a:rPr>
              <a:t>Combat</a:t>
            </a:r>
          </a:p>
        </p:txBody>
      </p:sp>
      <p:sp>
        <p:nvSpPr>
          <p:cNvPr id="3" name="Content Placeholder 2">
            <a:extLst>
              <a:ext uri="{FF2B5EF4-FFF2-40B4-BE49-F238E27FC236}">
                <a16:creationId xmlns:a16="http://schemas.microsoft.com/office/drawing/2014/main" id="{A81E1E60-A451-3527-7132-75491D8E508E}"/>
              </a:ext>
            </a:extLst>
          </p:cNvPr>
          <p:cNvSpPr>
            <a:spLocks noGrp="1"/>
          </p:cNvSpPr>
          <p:nvPr>
            <p:ph idx="1"/>
          </p:nvPr>
        </p:nvSpPr>
        <p:spPr>
          <a:xfrm>
            <a:off x="621890" y="1562868"/>
            <a:ext cx="10515600" cy="4680616"/>
          </a:xfrm>
        </p:spPr>
        <p:txBody>
          <a:bodyPr>
            <a:normAutofit/>
          </a:bodyPr>
          <a:lstStyle/>
          <a:p>
            <a:r>
              <a:rPr lang="en-US" dirty="0">
                <a:solidFill>
                  <a:schemeClr val="bg1"/>
                </a:solidFill>
                <a:latin typeface="VCR OSD Mono" panose="02000609000000000000" pitchFamily="49" charset="0"/>
              </a:rPr>
              <a:t>Player can utilize weapons he finds during the game to kill the enemies.</a:t>
            </a:r>
          </a:p>
          <a:p>
            <a:r>
              <a:rPr lang="en-US" dirty="0">
                <a:solidFill>
                  <a:schemeClr val="bg1"/>
                </a:solidFill>
                <a:latin typeface="VCR OSD Mono" panose="02000609000000000000" pitchFamily="49" charset="0"/>
              </a:rPr>
              <a:t>Each weapon deals different damage.</a:t>
            </a:r>
          </a:p>
          <a:p>
            <a:r>
              <a:rPr lang="en-US" dirty="0">
                <a:solidFill>
                  <a:schemeClr val="bg1"/>
                </a:solidFill>
                <a:latin typeface="VCR OSD Mono" panose="02000609000000000000" pitchFamily="49" charset="0"/>
              </a:rPr>
              <a:t>Player can also use shields to block incoming enemy attacks.</a:t>
            </a:r>
          </a:p>
        </p:txBody>
      </p:sp>
    </p:spTree>
    <p:extLst>
      <p:ext uri="{BB962C8B-B14F-4D97-AF65-F5344CB8AC3E}">
        <p14:creationId xmlns:p14="http://schemas.microsoft.com/office/powerpoint/2010/main" val="365509000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130</TotalTime>
  <Words>798</Words>
  <Application>Microsoft Office PowerPoint</Application>
  <PresentationFormat>Widescreen</PresentationFormat>
  <Paragraphs>68</Paragraphs>
  <Slides>18</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Arial</vt:lpstr>
      <vt:lpstr>Calibri</vt:lpstr>
      <vt:lpstr>Calibri Light</vt:lpstr>
      <vt:lpstr>VCR OSD Mono</vt:lpstr>
      <vt:lpstr>Office Theme</vt:lpstr>
      <vt:lpstr>PowerPoint Presentation</vt:lpstr>
      <vt:lpstr>Introduction</vt:lpstr>
      <vt:lpstr>Gameplay</vt:lpstr>
      <vt:lpstr>Features at a glance</vt:lpstr>
      <vt:lpstr>Enemies</vt:lpstr>
      <vt:lpstr>Video of enemies</vt:lpstr>
      <vt:lpstr>Inventory</vt:lpstr>
      <vt:lpstr>Video demo of inventory</vt:lpstr>
      <vt:lpstr>Combat</vt:lpstr>
      <vt:lpstr>Video demo of a combat</vt:lpstr>
      <vt:lpstr>Levels and cutscenes</vt:lpstr>
      <vt:lpstr>UI</vt:lpstr>
      <vt:lpstr>Soundtrack</vt:lpstr>
      <vt:lpstr>Save progress</vt:lpstr>
      <vt:lpstr>Save progress video demo</vt:lpstr>
      <vt:lpstr>Tech stack</vt:lpstr>
      <vt:lpstr>Resources used</vt:lpstr>
      <vt:lpstr>Thank you for you time!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Sooronbaev Adilet</dc:creator>
  <cp:lastModifiedBy>Sooronbaev Adilet</cp:lastModifiedBy>
  <cp:revision>5</cp:revision>
  <dcterms:created xsi:type="dcterms:W3CDTF">2024-05-14T19:05:46Z</dcterms:created>
  <dcterms:modified xsi:type="dcterms:W3CDTF">2024-05-14T21:18:24Z</dcterms:modified>
</cp:coreProperties>
</file>